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sldIdLst>
    <p:sldId id="283" r:id="rId2"/>
    <p:sldId id="286" r:id="rId3"/>
    <p:sldId id="289" r:id="rId4"/>
    <p:sldId id="358" r:id="rId5"/>
    <p:sldId id="326" r:id="rId6"/>
    <p:sldId id="288" r:id="rId7"/>
    <p:sldId id="490" r:id="rId8"/>
    <p:sldId id="290" r:id="rId9"/>
    <p:sldId id="476" r:id="rId10"/>
    <p:sldId id="481" r:id="rId11"/>
    <p:sldId id="325" r:id="rId12"/>
    <p:sldId id="457" r:id="rId13"/>
    <p:sldId id="293" r:id="rId14"/>
    <p:sldId id="482" r:id="rId15"/>
    <p:sldId id="484" r:id="rId16"/>
    <p:sldId id="485" r:id="rId17"/>
    <p:sldId id="479" r:id="rId18"/>
    <p:sldId id="486" r:id="rId19"/>
    <p:sldId id="327" r:id="rId20"/>
    <p:sldId id="346" r:id="rId21"/>
    <p:sldId id="458" r:id="rId22"/>
    <p:sldId id="473" r:id="rId23"/>
    <p:sldId id="347" r:id="rId24"/>
    <p:sldId id="348" r:id="rId25"/>
    <p:sldId id="487" r:id="rId26"/>
    <p:sldId id="328" r:id="rId27"/>
    <p:sldId id="353" r:id="rId28"/>
    <p:sldId id="354" r:id="rId29"/>
    <p:sldId id="357" r:id="rId30"/>
    <p:sldId id="472" r:id="rId31"/>
    <p:sldId id="469" r:id="rId32"/>
    <p:sldId id="470" r:id="rId33"/>
    <p:sldId id="467" r:id="rId34"/>
    <p:sldId id="329" r:id="rId35"/>
    <p:sldId id="459" r:id="rId36"/>
    <p:sldId id="350" r:id="rId37"/>
    <p:sldId id="460" r:id="rId38"/>
    <p:sldId id="461" r:id="rId39"/>
    <p:sldId id="462" r:id="rId40"/>
    <p:sldId id="465" r:id="rId41"/>
    <p:sldId id="463" r:id="rId42"/>
    <p:sldId id="466" r:id="rId43"/>
    <p:sldId id="464" r:id="rId44"/>
    <p:sldId id="474" r:id="rId45"/>
    <p:sldId id="475" r:id="rId46"/>
    <p:sldId id="468" r:id="rId47"/>
    <p:sldId id="331" r:id="rId48"/>
    <p:sldId id="332" r:id="rId49"/>
    <p:sldId id="333" r:id="rId50"/>
    <p:sldId id="351" r:id="rId51"/>
    <p:sldId id="483" r:id="rId52"/>
    <p:sldId id="488" r:id="rId53"/>
    <p:sldId id="489" r:id="rId54"/>
    <p:sldId id="334" r:id="rId55"/>
    <p:sldId id="335" r:id="rId56"/>
    <p:sldId id="368" r:id="rId57"/>
    <p:sldId id="369" r:id="rId58"/>
    <p:sldId id="370" r:id="rId59"/>
    <p:sldId id="371" r:id="rId60"/>
    <p:sldId id="372" r:id="rId61"/>
    <p:sldId id="373" r:id="rId62"/>
    <p:sldId id="382" r:id="rId63"/>
    <p:sldId id="383" r:id="rId64"/>
    <p:sldId id="384" r:id="rId65"/>
    <p:sldId id="385" r:id="rId66"/>
    <p:sldId id="386" r:id="rId67"/>
    <p:sldId id="336" r:id="rId68"/>
    <p:sldId id="374" r:id="rId69"/>
    <p:sldId id="387" r:id="rId70"/>
    <p:sldId id="388" r:id="rId71"/>
    <p:sldId id="389" r:id="rId72"/>
    <p:sldId id="390" r:id="rId73"/>
    <p:sldId id="337" r:id="rId74"/>
    <p:sldId id="375" r:id="rId75"/>
    <p:sldId id="392" r:id="rId76"/>
    <p:sldId id="393" r:id="rId77"/>
    <p:sldId id="394" r:id="rId78"/>
    <p:sldId id="395" r:id="rId79"/>
    <p:sldId id="396" r:id="rId80"/>
    <p:sldId id="397" r:id="rId81"/>
    <p:sldId id="398" r:id="rId82"/>
    <p:sldId id="399" r:id="rId83"/>
    <p:sldId id="400" r:id="rId84"/>
    <p:sldId id="401" r:id="rId85"/>
    <p:sldId id="402" r:id="rId86"/>
    <p:sldId id="403" r:id="rId87"/>
    <p:sldId id="404" r:id="rId88"/>
    <p:sldId id="338" r:id="rId89"/>
    <p:sldId id="376" r:id="rId90"/>
    <p:sldId id="406" r:id="rId91"/>
    <p:sldId id="407" r:id="rId92"/>
    <p:sldId id="408" r:id="rId93"/>
    <p:sldId id="409" r:id="rId94"/>
    <p:sldId id="410" r:id="rId95"/>
    <p:sldId id="411" r:id="rId96"/>
    <p:sldId id="412" r:id="rId97"/>
    <p:sldId id="413" r:id="rId98"/>
    <p:sldId id="414" r:id="rId99"/>
    <p:sldId id="415" r:id="rId100"/>
    <p:sldId id="416" r:id="rId101"/>
    <p:sldId id="417" r:id="rId102"/>
    <p:sldId id="339" r:id="rId103"/>
    <p:sldId id="377" r:id="rId104"/>
    <p:sldId id="419" r:id="rId105"/>
    <p:sldId id="420" r:id="rId106"/>
    <p:sldId id="421" r:id="rId107"/>
    <p:sldId id="422" r:id="rId108"/>
    <p:sldId id="423" r:id="rId109"/>
    <p:sldId id="424" r:id="rId110"/>
    <p:sldId id="425" r:id="rId111"/>
    <p:sldId id="426" r:id="rId112"/>
    <p:sldId id="427" r:id="rId113"/>
    <p:sldId id="428" r:id="rId114"/>
    <p:sldId id="429" r:id="rId115"/>
    <p:sldId id="430" r:id="rId116"/>
    <p:sldId id="431" r:id="rId117"/>
    <p:sldId id="432" r:id="rId118"/>
    <p:sldId id="433" r:id="rId119"/>
    <p:sldId id="434" r:id="rId120"/>
    <p:sldId id="340" r:id="rId121"/>
    <p:sldId id="378" r:id="rId122"/>
    <p:sldId id="436" r:id="rId123"/>
    <p:sldId id="437" r:id="rId124"/>
    <p:sldId id="438" r:id="rId125"/>
    <p:sldId id="439" r:id="rId126"/>
    <p:sldId id="440" r:id="rId127"/>
    <p:sldId id="341" r:id="rId128"/>
    <p:sldId id="441" r:id="rId129"/>
    <p:sldId id="442" r:id="rId130"/>
    <p:sldId id="443" r:id="rId131"/>
    <p:sldId id="444" r:id="rId132"/>
    <p:sldId id="445" r:id="rId133"/>
    <p:sldId id="446" r:id="rId134"/>
    <p:sldId id="447" r:id="rId135"/>
    <p:sldId id="448" r:id="rId136"/>
    <p:sldId id="449" r:id="rId137"/>
    <p:sldId id="342" r:id="rId138"/>
    <p:sldId id="380" r:id="rId139"/>
    <p:sldId id="451" r:id="rId140"/>
    <p:sldId id="452" r:id="rId141"/>
    <p:sldId id="453" r:id="rId142"/>
    <p:sldId id="454" r:id="rId143"/>
    <p:sldId id="455" r:id="rId144"/>
    <p:sldId id="456" r:id="rId145"/>
    <p:sldId id="352" r:id="rId146"/>
    <p:sldId id="491" r:id="rId147"/>
    <p:sldId id="344" r:id="rId148"/>
    <p:sldId id="345" r:id="rId149"/>
    <p:sldId id="492" r:id="rId150"/>
    <p:sldId id="496" r:id="rId151"/>
    <p:sldId id="497" r:id="rId152"/>
    <p:sldId id="498" r:id="rId153"/>
    <p:sldId id="499" r:id="rId154"/>
    <p:sldId id="495" r:id="rId155"/>
    <p:sldId id="493" r:id="rId156"/>
    <p:sldId id="494" r:id="rId157"/>
    <p:sldId id="500" r:id="rId158"/>
    <p:sldId id="359" r:id="rId159"/>
    <p:sldId id="360" r:id="rId160"/>
    <p:sldId id="361" r:id="rId161"/>
    <p:sldId id="362" r:id="rId162"/>
    <p:sldId id="363" r:id="rId163"/>
    <p:sldId id="364" r:id="rId164"/>
    <p:sldId id="366" r:id="rId165"/>
    <p:sldId id="365" r:id="rId166"/>
    <p:sldId id="367" r:id="rId167"/>
    <p:sldId id="284" r:id="rId168"/>
  </p:sldIdLst>
  <p:sldSz cx="12192000" cy="6858000"/>
  <p:notesSz cx="6884988" cy="100187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23" autoAdjust="0"/>
    <p:restoredTop sz="95640" autoAdjust="0"/>
  </p:normalViewPr>
  <p:slideViewPr>
    <p:cSldViewPr snapToGrid="0">
      <p:cViewPr varScale="1">
        <p:scale>
          <a:sx n="73" d="100"/>
          <a:sy n="73" d="100"/>
        </p:scale>
        <p:origin x="6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3495" cy="502676"/>
          </a:xfrm>
          <a:prstGeom prst="rect">
            <a:avLst/>
          </a:prstGeom>
        </p:spPr>
        <p:txBody>
          <a:bodyPr vert="horz" lIns="96588" tIns="48294" rIns="96588" bIns="48294" rtlCol="0"/>
          <a:lstStyle>
            <a:lvl1pPr algn="l">
              <a:defRPr sz="1300"/>
            </a:lvl1pPr>
          </a:lstStyle>
          <a:p>
            <a:endParaRPr kumimoji="1" lang="ja-JP" altLang="en-US"/>
          </a:p>
        </p:txBody>
      </p:sp>
      <p:sp>
        <p:nvSpPr>
          <p:cNvPr id="3" name="日付プレースホルダー 2"/>
          <p:cNvSpPr>
            <a:spLocks noGrp="1"/>
          </p:cNvSpPr>
          <p:nvPr>
            <p:ph type="dt" idx="1"/>
          </p:nvPr>
        </p:nvSpPr>
        <p:spPr>
          <a:xfrm>
            <a:off x="3899900" y="0"/>
            <a:ext cx="2983495" cy="502676"/>
          </a:xfrm>
          <a:prstGeom prst="rect">
            <a:avLst/>
          </a:prstGeom>
        </p:spPr>
        <p:txBody>
          <a:bodyPr vert="horz" lIns="96588" tIns="48294" rIns="96588" bIns="48294" rtlCol="0"/>
          <a:lstStyle>
            <a:lvl1pPr algn="r">
              <a:defRPr sz="1300"/>
            </a:lvl1pPr>
          </a:lstStyle>
          <a:p>
            <a:fld id="{21348E78-6CCE-4543-A6AF-5E3091D9DBD0}" type="datetimeFigureOut">
              <a:rPr kumimoji="1" lang="ja-JP" altLang="en-US" smtClean="0"/>
              <a:t>2024/1/10</a:t>
            </a:fld>
            <a:endParaRPr kumimoji="1" lang="ja-JP" altLang="en-US"/>
          </a:p>
        </p:txBody>
      </p:sp>
      <p:sp>
        <p:nvSpPr>
          <p:cNvPr id="4" name="スライド イメージ プレースホルダー 3"/>
          <p:cNvSpPr>
            <a:spLocks noGrp="1" noRot="1" noChangeAspect="1"/>
          </p:cNvSpPr>
          <p:nvPr>
            <p:ph type="sldImg" idx="2"/>
          </p:nvPr>
        </p:nvSpPr>
        <p:spPr>
          <a:xfrm>
            <a:off x="438150" y="1252538"/>
            <a:ext cx="6008688" cy="3381375"/>
          </a:xfrm>
          <a:prstGeom prst="rect">
            <a:avLst/>
          </a:prstGeom>
          <a:noFill/>
          <a:ln w="12700">
            <a:solidFill>
              <a:prstClr val="black"/>
            </a:solidFill>
          </a:ln>
        </p:spPr>
        <p:txBody>
          <a:bodyPr vert="horz" lIns="96588" tIns="48294" rIns="96588" bIns="48294" rtlCol="0" anchor="ctr"/>
          <a:lstStyle/>
          <a:p>
            <a:endParaRPr lang="ja-JP" altLang="en-US"/>
          </a:p>
        </p:txBody>
      </p:sp>
      <p:sp>
        <p:nvSpPr>
          <p:cNvPr id="5" name="ノート プレースホルダー 4"/>
          <p:cNvSpPr>
            <a:spLocks noGrp="1"/>
          </p:cNvSpPr>
          <p:nvPr>
            <p:ph type="body" sz="quarter" idx="3"/>
          </p:nvPr>
        </p:nvSpPr>
        <p:spPr>
          <a:xfrm>
            <a:off x="688499" y="4821506"/>
            <a:ext cx="5507990" cy="3944868"/>
          </a:xfrm>
          <a:prstGeom prst="rect">
            <a:avLst/>
          </a:prstGeom>
        </p:spPr>
        <p:txBody>
          <a:bodyPr vert="horz" lIns="96588" tIns="48294" rIns="96588" bIns="4829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6039"/>
            <a:ext cx="2983495" cy="502674"/>
          </a:xfrm>
          <a:prstGeom prst="rect">
            <a:avLst/>
          </a:prstGeom>
        </p:spPr>
        <p:txBody>
          <a:bodyPr vert="horz" lIns="96588" tIns="48294" rIns="96588" bIns="4829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899900" y="9516039"/>
            <a:ext cx="2983495" cy="502674"/>
          </a:xfrm>
          <a:prstGeom prst="rect">
            <a:avLst/>
          </a:prstGeom>
        </p:spPr>
        <p:txBody>
          <a:bodyPr vert="horz" lIns="96588" tIns="48294" rIns="96588" bIns="48294" rtlCol="0" anchor="b"/>
          <a:lstStyle>
            <a:lvl1pPr algn="r">
              <a:defRPr sz="1300"/>
            </a:lvl1pPr>
          </a:lstStyle>
          <a:p>
            <a:fld id="{A6B2448A-41DA-422E-BA55-7C1E0D2120F4}" type="slidenum">
              <a:rPr kumimoji="1" lang="ja-JP" altLang="en-US" smtClean="0"/>
              <a:t>‹#›</a:t>
            </a:fld>
            <a:endParaRPr kumimoji="1" lang="ja-JP" altLang="en-US"/>
          </a:p>
        </p:txBody>
      </p:sp>
    </p:spTree>
    <p:extLst>
      <p:ext uri="{BB962C8B-B14F-4D97-AF65-F5344CB8AC3E}">
        <p14:creationId xmlns:p14="http://schemas.microsoft.com/office/powerpoint/2010/main" val="40019904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6B2448A-41DA-422E-BA55-7C1E0D2120F4}" type="slidenum">
              <a:rPr kumimoji="1" lang="ja-JP" altLang="en-US" smtClean="0"/>
              <a:t>9</a:t>
            </a:fld>
            <a:endParaRPr kumimoji="1" lang="ja-JP" altLang="en-US"/>
          </a:p>
        </p:txBody>
      </p:sp>
    </p:spTree>
    <p:extLst>
      <p:ext uri="{BB962C8B-B14F-4D97-AF65-F5344CB8AC3E}">
        <p14:creationId xmlns:p14="http://schemas.microsoft.com/office/powerpoint/2010/main" val="3683667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6B2448A-41DA-422E-BA55-7C1E0D2120F4}" type="slidenum">
              <a:rPr kumimoji="1" lang="ja-JP" altLang="en-US" smtClean="0"/>
              <a:t>12</a:t>
            </a:fld>
            <a:endParaRPr kumimoji="1" lang="ja-JP" altLang="en-US"/>
          </a:p>
        </p:txBody>
      </p:sp>
    </p:spTree>
    <p:extLst>
      <p:ext uri="{BB962C8B-B14F-4D97-AF65-F5344CB8AC3E}">
        <p14:creationId xmlns:p14="http://schemas.microsoft.com/office/powerpoint/2010/main" val="755974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6B2448A-41DA-422E-BA55-7C1E0D2120F4}" type="slidenum">
              <a:rPr kumimoji="1" lang="ja-JP" altLang="en-US" smtClean="0"/>
              <a:t>54</a:t>
            </a:fld>
            <a:endParaRPr kumimoji="1" lang="ja-JP" altLang="en-US"/>
          </a:p>
        </p:txBody>
      </p:sp>
    </p:spTree>
    <p:extLst>
      <p:ext uri="{BB962C8B-B14F-4D97-AF65-F5344CB8AC3E}">
        <p14:creationId xmlns:p14="http://schemas.microsoft.com/office/powerpoint/2010/main" val="2719443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AAC2E2E-0378-03EE-CBCD-C387C95918A8}"/>
              </a:ext>
            </a:extLst>
          </p:cNvPr>
          <p:cNvSpPr/>
          <p:nvPr userDrawn="1"/>
        </p:nvSpPr>
        <p:spPr>
          <a:xfrm>
            <a:off x="539826" y="6330859"/>
            <a:ext cx="2644048" cy="450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7269B0F-E6FE-41F0-08EF-8467BD510C1F}"/>
              </a:ext>
            </a:extLst>
          </p:cNvPr>
          <p:cNvSpPr>
            <a:spLocks noGrp="1"/>
          </p:cNvSpPr>
          <p:nvPr>
            <p:ph type="ctrTitle"/>
          </p:nvPr>
        </p:nvSpPr>
        <p:spPr>
          <a:xfrm>
            <a:off x="1025909" y="968125"/>
            <a:ext cx="10247971" cy="2387600"/>
          </a:xfrm>
        </p:spPr>
        <p:txBody>
          <a:bodyPr anchor="b"/>
          <a:lstStyle>
            <a:lvl1pPr algn="ctr">
              <a:defRPr sz="6000">
                <a:solidFill>
                  <a:schemeClr val="tx1"/>
                </a:solidFill>
                <a:latin typeface="+mn-ea"/>
                <a:ea typeface="+mn-ea"/>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891FB9E-F3F3-17E9-7D9D-88A23D35B545}"/>
              </a:ext>
            </a:extLst>
          </p:cNvPr>
          <p:cNvSpPr>
            <a:spLocks noGrp="1"/>
          </p:cNvSpPr>
          <p:nvPr>
            <p:ph type="subTitle" idx="1"/>
          </p:nvPr>
        </p:nvSpPr>
        <p:spPr>
          <a:xfrm>
            <a:off x="1025909" y="3602038"/>
            <a:ext cx="10247971" cy="1091148"/>
          </a:xfrm>
        </p:spPr>
        <p:txBody>
          <a:bodyPr/>
          <a:lstStyle>
            <a:lvl1pPr marL="0" indent="0" algn="ctr">
              <a:buNone/>
              <a:defRPr sz="24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cxnSp>
        <p:nvCxnSpPr>
          <p:cNvPr id="7" name="直線コネクタ 6">
            <a:extLst>
              <a:ext uri="{FF2B5EF4-FFF2-40B4-BE49-F238E27FC236}">
                <a16:creationId xmlns:a16="http://schemas.microsoft.com/office/drawing/2014/main" id="{F5E0B275-AED5-F7B5-E2A0-2E2410530C18}"/>
              </a:ext>
            </a:extLst>
          </p:cNvPr>
          <p:cNvCxnSpPr/>
          <p:nvPr userDrawn="1"/>
        </p:nvCxnSpPr>
        <p:spPr>
          <a:xfrm flipV="1">
            <a:off x="1025910" y="3429000"/>
            <a:ext cx="10247971" cy="80963"/>
          </a:xfrm>
          <a:prstGeom prst="line">
            <a:avLst/>
          </a:prstGeom>
          <a:ln w="25400" cmpd="thinThick"/>
        </p:spPr>
        <p:style>
          <a:lnRef idx="1">
            <a:schemeClr val="accent1"/>
          </a:lnRef>
          <a:fillRef idx="0">
            <a:schemeClr val="accent1"/>
          </a:fillRef>
          <a:effectRef idx="0">
            <a:schemeClr val="accent1"/>
          </a:effectRef>
          <a:fontRef idx="minor">
            <a:schemeClr val="tx1"/>
          </a:fontRef>
        </p:style>
      </p:cxnSp>
      <p:sp>
        <p:nvSpPr>
          <p:cNvPr id="11" name="テキスト プレースホルダー 10">
            <a:extLst>
              <a:ext uri="{FF2B5EF4-FFF2-40B4-BE49-F238E27FC236}">
                <a16:creationId xmlns:a16="http://schemas.microsoft.com/office/drawing/2014/main" id="{2DD08EE4-B450-BD6C-AA4E-BF6CAAB7045B}"/>
              </a:ext>
            </a:extLst>
          </p:cNvPr>
          <p:cNvSpPr>
            <a:spLocks noGrp="1"/>
          </p:cNvSpPr>
          <p:nvPr>
            <p:ph type="body" sz="quarter" idx="10" hasCustomPrompt="1"/>
          </p:nvPr>
        </p:nvSpPr>
        <p:spPr>
          <a:xfrm>
            <a:off x="1524000" y="4937687"/>
            <a:ext cx="9143999" cy="450850"/>
          </a:xfrm>
        </p:spPr>
        <p:txBody>
          <a:bodyPr>
            <a:normAutofit/>
          </a:bodyPr>
          <a:lstStyle>
            <a:lvl1pPr marL="0" indent="0" algn="ctr">
              <a:buNone/>
              <a:defRPr sz="1800">
                <a:solidFill>
                  <a:schemeClr val="tx1"/>
                </a:solidFill>
                <a:latin typeface="+mn-ea"/>
                <a:ea typeface="+mn-ea"/>
              </a:defRPr>
            </a:lvl1pPr>
          </a:lstStyle>
          <a:p>
            <a:pPr lvl="0"/>
            <a:r>
              <a:rPr kumimoji="1" lang="en-US" altLang="ja-JP" dirty="0"/>
              <a:t>2023/xx/xx</a:t>
            </a:r>
            <a:endParaRPr kumimoji="1" lang="ja-JP" altLang="en-US" dirty="0"/>
          </a:p>
        </p:txBody>
      </p:sp>
      <p:sp>
        <p:nvSpPr>
          <p:cNvPr id="12" name="テキスト プレースホルダー 10">
            <a:extLst>
              <a:ext uri="{FF2B5EF4-FFF2-40B4-BE49-F238E27FC236}">
                <a16:creationId xmlns:a16="http://schemas.microsoft.com/office/drawing/2014/main" id="{4B1CCA3D-24A2-A730-62DA-A2D166DEF18A}"/>
              </a:ext>
            </a:extLst>
          </p:cNvPr>
          <p:cNvSpPr>
            <a:spLocks noGrp="1"/>
          </p:cNvSpPr>
          <p:nvPr>
            <p:ph type="body" sz="quarter" idx="11" hasCustomPrompt="1"/>
          </p:nvPr>
        </p:nvSpPr>
        <p:spPr>
          <a:xfrm>
            <a:off x="1523999" y="6151128"/>
            <a:ext cx="9143999" cy="369332"/>
          </a:xfrm>
        </p:spPr>
        <p:txBody>
          <a:bodyPr>
            <a:normAutofit/>
          </a:bodyPr>
          <a:lstStyle>
            <a:lvl1pPr marL="0" indent="0" algn="ctr">
              <a:buNone/>
              <a:defRPr sz="1800">
                <a:solidFill>
                  <a:schemeClr val="tx1"/>
                </a:solidFill>
              </a:defRPr>
            </a:lvl1pPr>
          </a:lstStyle>
          <a:p>
            <a:pPr lvl="0"/>
            <a:r>
              <a:rPr kumimoji="1" lang="en-US" altLang="ja-JP" dirty="0" err="1"/>
              <a:t>xxxx</a:t>
            </a:r>
            <a:r>
              <a:rPr kumimoji="1" lang="ja-JP" altLang="en-US" dirty="0"/>
              <a:t>事業部</a:t>
            </a:r>
          </a:p>
        </p:txBody>
      </p:sp>
      <p:sp>
        <p:nvSpPr>
          <p:cNvPr id="13" name="テキスト ボックス 12">
            <a:extLst>
              <a:ext uri="{FF2B5EF4-FFF2-40B4-BE49-F238E27FC236}">
                <a16:creationId xmlns:a16="http://schemas.microsoft.com/office/drawing/2014/main" id="{A980D432-EA27-FD87-8509-FA0F5E0D4078}"/>
              </a:ext>
            </a:extLst>
          </p:cNvPr>
          <p:cNvSpPr txBox="1"/>
          <p:nvPr userDrawn="1"/>
        </p:nvSpPr>
        <p:spPr>
          <a:xfrm>
            <a:off x="1523998" y="5781822"/>
            <a:ext cx="9144001" cy="369332"/>
          </a:xfrm>
          <a:prstGeom prst="rect">
            <a:avLst/>
          </a:prstGeom>
          <a:noFill/>
        </p:spPr>
        <p:txBody>
          <a:bodyPr wrap="square" rtlCol="0">
            <a:spAutoFit/>
          </a:bodyPr>
          <a:lstStyle/>
          <a:p>
            <a:pPr algn="ctr"/>
            <a:r>
              <a:rPr kumimoji="1" lang="ja-JP" altLang="en-US" dirty="0">
                <a:solidFill>
                  <a:schemeClr val="tx1"/>
                </a:solidFill>
              </a:rPr>
              <a:t>マクロシステム株式会社</a:t>
            </a:r>
          </a:p>
        </p:txBody>
      </p:sp>
    </p:spTree>
    <p:extLst>
      <p:ext uri="{BB962C8B-B14F-4D97-AF65-F5344CB8AC3E}">
        <p14:creationId xmlns:p14="http://schemas.microsoft.com/office/powerpoint/2010/main" val="1850492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F386E-1B42-794F-4AC3-61506A685AB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41C89A5-D74E-ED44-3261-D75EF2EB6E57}"/>
              </a:ext>
            </a:extLst>
          </p:cNvPr>
          <p:cNvSpPr>
            <a:spLocks noGrp="1"/>
          </p:cNvSpPr>
          <p:nvPr>
            <p:ph type="dt" sz="half" idx="10"/>
          </p:nvPr>
        </p:nvSpPr>
        <p:spPr>
          <a:xfrm>
            <a:off x="838200" y="6356350"/>
            <a:ext cx="2743200" cy="365125"/>
          </a:xfrm>
          <a:prstGeom prst="rect">
            <a:avLst/>
          </a:prstGeom>
        </p:spPr>
        <p:txBody>
          <a:bodyPr/>
          <a:lstStyle/>
          <a:p>
            <a:fld id="{D4D84F4E-7DCA-42B7-90A5-0448D35AD73F}" type="datetime1">
              <a:rPr kumimoji="1" lang="ja-JP" altLang="en-US" smtClean="0"/>
              <a:t>2024/1/10</a:t>
            </a:fld>
            <a:endParaRPr kumimoji="1" lang="ja-JP" altLang="en-US"/>
          </a:p>
        </p:txBody>
      </p:sp>
      <p:sp>
        <p:nvSpPr>
          <p:cNvPr id="4" name="フッター プレースホルダー 3">
            <a:extLst>
              <a:ext uri="{FF2B5EF4-FFF2-40B4-BE49-F238E27FC236}">
                <a16:creationId xmlns:a16="http://schemas.microsoft.com/office/drawing/2014/main" id="{FFC13E06-1173-B221-7418-2EA744A3901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4DEDF2E-E662-9CB3-8DF1-B77FEA4EFB2B}"/>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676874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3941-C9B0-A53C-CA0E-81535DDD49F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194BDCE-5016-82F5-618B-C18012F3E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A2645A8-FA30-E0CF-4C74-24CCD2A5C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7E509BF-6E60-ACED-1804-0DBF79CF73F4}"/>
              </a:ext>
            </a:extLst>
          </p:cNvPr>
          <p:cNvSpPr>
            <a:spLocks noGrp="1"/>
          </p:cNvSpPr>
          <p:nvPr>
            <p:ph type="dt" sz="half" idx="10"/>
          </p:nvPr>
        </p:nvSpPr>
        <p:spPr>
          <a:xfrm>
            <a:off x="838200" y="6356350"/>
            <a:ext cx="2743200" cy="365125"/>
          </a:xfrm>
          <a:prstGeom prst="rect">
            <a:avLst/>
          </a:prstGeom>
        </p:spPr>
        <p:txBody>
          <a:bodyPr/>
          <a:lstStyle/>
          <a:p>
            <a:fld id="{6D3978C3-0D2E-4832-B91E-349A24F31360}" type="datetime1">
              <a:rPr kumimoji="1" lang="ja-JP" altLang="en-US" smtClean="0"/>
              <a:t>2024/1/10</a:t>
            </a:fld>
            <a:endParaRPr kumimoji="1" lang="ja-JP" altLang="en-US"/>
          </a:p>
        </p:txBody>
      </p:sp>
      <p:sp>
        <p:nvSpPr>
          <p:cNvPr id="6" name="フッター プレースホルダー 5">
            <a:extLst>
              <a:ext uri="{FF2B5EF4-FFF2-40B4-BE49-F238E27FC236}">
                <a16:creationId xmlns:a16="http://schemas.microsoft.com/office/drawing/2014/main" id="{F04E1090-4C5F-A572-BBD8-E31063D2A86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ED9F1CA-EAD1-DFD4-C188-A214F0B0D3C2}"/>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3273285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9C1721-63BD-9456-101F-DD7B07493CE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99981C5-D5BA-CE51-9708-B2C244A1B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097100C-C3D3-74F7-ED64-4E241AC54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74EB8A-AD0E-63B3-7B4E-4B9BA2F4FF57}"/>
              </a:ext>
            </a:extLst>
          </p:cNvPr>
          <p:cNvSpPr>
            <a:spLocks noGrp="1"/>
          </p:cNvSpPr>
          <p:nvPr>
            <p:ph type="dt" sz="half" idx="10"/>
          </p:nvPr>
        </p:nvSpPr>
        <p:spPr>
          <a:xfrm>
            <a:off x="838200" y="6356350"/>
            <a:ext cx="2743200" cy="365125"/>
          </a:xfrm>
          <a:prstGeom prst="rect">
            <a:avLst/>
          </a:prstGeom>
        </p:spPr>
        <p:txBody>
          <a:bodyPr/>
          <a:lstStyle/>
          <a:p>
            <a:fld id="{C9A6FED5-1422-4DBF-82D2-B13E87FCCE0A}" type="datetime1">
              <a:rPr kumimoji="1" lang="ja-JP" altLang="en-US" smtClean="0"/>
              <a:t>2024/1/10</a:t>
            </a:fld>
            <a:endParaRPr kumimoji="1" lang="ja-JP" altLang="en-US"/>
          </a:p>
        </p:txBody>
      </p:sp>
      <p:sp>
        <p:nvSpPr>
          <p:cNvPr id="6" name="フッター プレースホルダー 5">
            <a:extLst>
              <a:ext uri="{FF2B5EF4-FFF2-40B4-BE49-F238E27FC236}">
                <a16:creationId xmlns:a16="http://schemas.microsoft.com/office/drawing/2014/main" id="{B65D2D2B-AF42-40E1-5884-A61F9EE5CA01}"/>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29E7146-440B-6F4A-F1E5-BD5C8C305B0C}"/>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456479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C4946-E487-D08C-444C-1E05559A977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070E7D1-8423-2886-58D7-DDA587E4687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7CE588-2570-81B8-D687-75368CEDCF32}"/>
              </a:ext>
            </a:extLst>
          </p:cNvPr>
          <p:cNvSpPr>
            <a:spLocks noGrp="1"/>
          </p:cNvSpPr>
          <p:nvPr>
            <p:ph type="dt" sz="half" idx="10"/>
          </p:nvPr>
        </p:nvSpPr>
        <p:spPr>
          <a:xfrm>
            <a:off x="838200" y="6356350"/>
            <a:ext cx="2743200" cy="365125"/>
          </a:xfrm>
          <a:prstGeom prst="rect">
            <a:avLst/>
          </a:prstGeom>
        </p:spPr>
        <p:txBody>
          <a:bodyPr/>
          <a:lstStyle/>
          <a:p>
            <a:fld id="{7243F031-8B31-450B-B9CE-B27F3A11E9B5}" type="datetime1">
              <a:rPr kumimoji="1" lang="ja-JP" altLang="en-US" smtClean="0"/>
              <a:t>2024/1/10</a:t>
            </a:fld>
            <a:endParaRPr kumimoji="1" lang="ja-JP" altLang="en-US"/>
          </a:p>
        </p:txBody>
      </p:sp>
      <p:sp>
        <p:nvSpPr>
          <p:cNvPr id="5" name="フッター プレースホルダー 4">
            <a:extLst>
              <a:ext uri="{FF2B5EF4-FFF2-40B4-BE49-F238E27FC236}">
                <a16:creationId xmlns:a16="http://schemas.microsoft.com/office/drawing/2014/main" id="{BAB5E370-93EF-CEDA-951D-BCA40506D73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313B77-32F5-C700-122F-DB796136DC84}"/>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804105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4E81337-7ED5-08D0-D63F-16C16961137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515B4FE-4E62-9BB1-3BDE-5B0ED381B73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BCC13A6-F2E0-1670-9738-BA0DEEF79B65}"/>
              </a:ext>
            </a:extLst>
          </p:cNvPr>
          <p:cNvSpPr>
            <a:spLocks noGrp="1"/>
          </p:cNvSpPr>
          <p:nvPr>
            <p:ph type="dt" sz="half" idx="10"/>
          </p:nvPr>
        </p:nvSpPr>
        <p:spPr>
          <a:xfrm>
            <a:off x="838200" y="6356350"/>
            <a:ext cx="2743200" cy="365125"/>
          </a:xfrm>
          <a:prstGeom prst="rect">
            <a:avLst/>
          </a:prstGeom>
        </p:spPr>
        <p:txBody>
          <a:bodyPr/>
          <a:lstStyle/>
          <a:p>
            <a:fld id="{1DC8B11F-07C4-4A2E-BE99-D64EB4200FCE}" type="datetime1">
              <a:rPr kumimoji="1" lang="ja-JP" altLang="en-US" smtClean="0"/>
              <a:t>2024/1/10</a:t>
            </a:fld>
            <a:endParaRPr kumimoji="1" lang="ja-JP" altLang="en-US"/>
          </a:p>
        </p:txBody>
      </p:sp>
      <p:sp>
        <p:nvSpPr>
          <p:cNvPr id="5" name="フッター プレースホルダー 4">
            <a:extLst>
              <a:ext uri="{FF2B5EF4-FFF2-40B4-BE49-F238E27FC236}">
                <a16:creationId xmlns:a16="http://schemas.microsoft.com/office/drawing/2014/main" id="{FC615706-9366-0420-B271-DA0E272C68E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C86C965-DE59-C951-9AD0-ED389C7EDC08}"/>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1035618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タイトルとコンテンツ1">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E48C13F-27EA-6282-0BEE-FEC1476EEE8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p:nvPr>
        </p:nvSpPr>
        <p:spPr>
          <a:xfrm>
            <a:off x="267629" y="0"/>
            <a:ext cx="11675327" cy="665590"/>
          </a:xfrm>
        </p:spPr>
        <p:txBody>
          <a:bodyPr>
            <a:normAutofit/>
          </a:bodyPr>
          <a:lstStyle>
            <a:lvl1pPr>
              <a:defRPr sz="2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CF1F41-A67E-AB19-CEDF-B7A9AEB36FCA}"/>
              </a:ext>
            </a:extLst>
          </p:cNvPr>
          <p:cNvSpPr>
            <a:spLocks noGrp="1"/>
          </p:cNvSpPr>
          <p:nvPr>
            <p:ph idx="1"/>
          </p:nvPr>
        </p:nvSpPr>
        <p:spPr>
          <a:xfrm>
            <a:off x="618977" y="1485394"/>
            <a:ext cx="11323977" cy="4602933"/>
          </a:xfrm>
        </p:spPr>
        <p:txBody>
          <a:bodyPr>
            <a:normAutofit/>
          </a:bodyPr>
          <a:lstStyle>
            <a:lvl1pPr>
              <a:defRPr sz="1800">
                <a:latin typeface="+mn-ea"/>
                <a:ea typeface="+mn-ea"/>
              </a:defRPr>
            </a:lvl1pPr>
            <a:lvl2pPr>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717628"/>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769668"/>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3">
            <a:extLst>
              <a:ext uri="{FF2B5EF4-FFF2-40B4-BE49-F238E27FC236}">
                <a16:creationId xmlns:a16="http://schemas.microsoft.com/office/drawing/2014/main" id="{E19B02B2-53B9-09E2-18C4-64DBE4739E0E}"/>
              </a:ext>
            </a:extLst>
          </p:cNvPr>
          <p:cNvSpPr>
            <a:spLocks noGrp="1"/>
          </p:cNvSpPr>
          <p:nvPr>
            <p:ph type="body" sz="quarter" idx="14" hasCustomPrompt="1"/>
          </p:nvPr>
        </p:nvSpPr>
        <p:spPr>
          <a:xfrm>
            <a:off x="268288" y="929051"/>
            <a:ext cx="11637962" cy="373063"/>
          </a:xfrm>
        </p:spPr>
        <p:txBody>
          <a:bodyPr>
            <a:normAutofit/>
          </a:bodyPr>
          <a:lstStyle>
            <a:lvl1pPr marL="285750" indent="-285750">
              <a:buFont typeface="Wingdings" panose="05000000000000000000" pitchFamily="2" charset="2"/>
              <a:buChar char="n"/>
              <a:defRPr sz="1800">
                <a:solidFill>
                  <a:schemeClr val="accent1">
                    <a:lumMod val="75000"/>
                  </a:schemeClr>
                </a:solidFill>
                <a:latin typeface="+mn-ea"/>
                <a:ea typeface="+mn-ea"/>
              </a:defRPr>
            </a:lvl1pPr>
          </a:lstStyle>
          <a:p>
            <a:pPr lvl="0"/>
            <a:r>
              <a:rPr kumimoji="1" lang="ja-JP" altLang="en-US" dirty="0"/>
              <a:t>タイトル</a:t>
            </a:r>
          </a:p>
        </p:txBody>
      </p:sp>
      <p:pic>
        <p:nvPicPr>
          <p:cNvPr id="5" name="Picture 2">
            <a:extLst>
              <a:ext uri="{FF2B5EF4-FFF2-40B4-BE49-F238E27FC236}">
                <a16:creationId xmlns:a16="http://schemas.microsoft.com/office/drawing/2014/main" id="{F9249725-3612-23CE-DFA0-8B1E5256482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3DA184F-B482-98A6-FA15-97567601D83A}"/>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dirty="0"/>
          </a:p>
        </p:txBody>
      </p:sp>
    </p:spTree>
    <p:extLst>
      <p:ext uri="{BB962C8B-B14F-4D97-AF65-F5344CB8AC3E}">
        <p14:creationId xmlns:p14="http://schemas.microsoft.com/office/powerpoint/2010/main" val="225566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サブタイトル">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E48C13F-27EA-6282-0BEE-FEC1476EEE8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hasCustomPrompt="1"/>
          </p:nvPr>
        </p:nvSpPr>
        <p:spPr>
          <a:xfrm>
            <a:off x="267629" y="3448287"/>
            <a:ext cx="11675327" cy="665590"/>
          </a:xfrm>
        </p:spPr>
        <p:txBody>
          <a:bodyPr>
            <a:normAutofit/>
          </a:bodyPr>
          <a:lstStyle>
            <a:lvl1pPr>
              <a:defRPr sz="2800"/>
            </a:lvl1pPr>
          </a:lstStyle>
          <a:p>
            <a:r>
              <a:rPr kumimoji="1" lang="ja-JP" altLang="en-US" dirty="0"/>
              <a:t>サブ タイトルの書式設定</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4165915"/>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4217955"/>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778191B9-3557-1F6A-7F94-DECE4A042954}"/>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dirty="0"/>
          </a:p>
        </p:txBody>
      </p:sp>
      <p:pic>
        <p:nvPicPr>
          <p:cNvPr id="6" name="Picture 2">
            <a:extLst>
              <a:ext uri="{FF2B5EF4-FFF2-40B4-BE49-F238E27FC236}">
                <a16:creationId xmlns:a16="http://schemas.microsoft.com/office/drawing/2014/main" id="{7E146180-F934-D355-B31F-DA54C0CB73A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プレースホルダー 8">
            <a:extLst>
              <a:ext uri="{FF2B5EF4-FFF2-40B4-BE49-F238E27FC236}">
                <a16:creationId xmlns:a16="http://schemas.microsoft.com/office/drawing/2014/main" id="{C1B14A3C-ECB1-F49F-FAB1-3EC2C67BB345}"/>
              </a:ext>
            </a:extLst>
          </p:cNvPr>
          <p:cNvSpPr>
            <a:spLocks noGrp="1"/>
          </p:cNvSpPr>
          <p:nvPr>
            <p:ph type="body" sz="quarter" idx="10" hasCustomPrompt="1"/>
          </p:nvPr>
        </p:nvSpPr>
        <p:spPr>
          <a:xfrm>
            <a:off x="420029" y="4340224"/>
            <a:ext cx="11486221" cy="1235107"/>
          </a:xfrm>
        </p:spPr>
        <p:txBody>
          <a:bodyPr>
            <a:normAutofit/>
          </a:bodyPr>
          <a:lstStyle>
            <a:lvl1pPr marL="0" indent="0">
              <a:buNone/>
              <a:defRPr sz="1800"/>
            </a:lvl1pPr>
          </a:lstStyle>
          <a:p>
            <a:pPr lvl="0"/>
            <a:r>
              <a:rPr kumimoji="1" lang="ja-JP" altLang="en-US" dirty="0"/>
              <a:t>補足説明</a:t>
            </a:r>
          </a:p>
        </p:txBody>
      </p:sp>
    </p:spTree>
    <p:extLst>
      <p:ext uri="{BB962C8B-B14F-4D97-AF65-F5344CB8AC3E}">
        <p14:creationId xmlns:p14="http://schemas.microsoft.com/office/powerpoint/2010/main" val="2322246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１">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FC9C3B03-B7DA-3F4A-4727-FE40C154033B}"/>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p:nvPr>
        </p:nvSpPr>
        <p:spPr>
          <a:xfrm>
            <a:off x="267629" y="0"/>
            <a:ext cx="11675327" cy="665590"/>
          </a:xfrm>
        </p:spPr>
        <p:txBody>
          <a:bodyPr>
            <a:normAutofit/>
          </a:bodyPr>
          <a:lstStyle>
            <a:lvl1pPr>
              <a:defRPr sz="2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CF1F41-A67E-AB19-CEDF-B7A9AEB36FCA}"/>
              </a:ext>
            </a:extLst>
          </p:cNvPr>
          <p:cNvSpPr>
            <a:spLocks noGrp="1"/>
          </p:cNvSpPr>
          <p:nvPr>
            <p:ph idx="1"/>
          </p:nvPr>
        </p:nvSpPr>
        <p:spPr>
          <a:xfrm>
            <a:off x="590843" y="2954217"/>
            <a:ext cx="11352112" cy="2484615"/>
          </a:xfrm>
        </p:spPr>
        <p:txBody>
          <a:bodyPr>
            <a:normAutofit/>
          </a:bodyPr>
          <a:lstStyle>
            <a:lvl1pPr>
              <a:defRPr sz="1800">
                <a:latin typeface="+mn-ea"/>
                <a:ea typeface="+mn-ea"/>
              </a:defRPr>
            </a:lvl1pPr>
            <a:lvl2pPr>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717628"/>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769668"/>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テキスト プレースホルダー 11">
            <a:extLst>
              <a:ext uri="{FF2B5EF4-FFF2-40B4-BE49-F238E27FC236}">
                <a16:creationId xmlns:a16="http://schemas.microsoft.com/office/drawing/2014/main" id="{3C34F686-8623-861F-05ED-2E9C0B05474B}"/>
              </a:ext>
            </a:extLst>
          </p:cNvPr>
          <p:cNvSpPr>
            <a:spLocks noGrp="1"/>
          </p:cNvSpPr>
          <p:nvPr>
            <p:ph type="body" sz="quarter" idx="13" hasCustomPrompt="1"/>
          </p:nvPr>
        </p:nvSpPr>
        <p:spPr>
          <a:xfrm>
            <a:off x="267628" y="873748"/>
            <a:ext cx="11675326" cy="1275848"/>
          </a:xfrm>
        </p:spPr>
        <p:style>
          <a:lnRef idx="0">
            <a:schemeClr val="accent1"/>
          </a:lnRef>
          <a:fillRef idx="3">
            <a:schemeClr val="accent1"/>
          </a:fillRef>
          <a:effectRef idx="3">
            <a:schemeClr val="accent1"/>
          </a:effectRef>
          <a:fontRef idx="minor">
            <a:schemeClr val="lt1"/>
          </a:fontRef>
        </p:style>
        <p:txBody>
          <a:bodyPr tIns="0" bIns="0" anchor="ctr">
            <a:normAutofit/>
          </a:bodyPr>
          <a:lstStyle>
            <a:lvl1pPr marL="285750" indent="-285750">
              <a:lnSpc>
                <a:spcPct val="100000"/>
              </a:lnSpc>
              <a:buFont typeface="Arial" panose="020B0604020202020204" pitchFamily="34" charset="0"/>
              <a:buChar char="•"/>
              <a:defRPr sz="1800">
                <a:latin typeface="+mj-ea"/>
                <a:ea typeface="+mj-ea"/>
              </a:defRPr>
            </a:lvl1pPr>
          </a:lstStyle>
          <a:p>
            <a:pPr lvl="0"/>
            <a:r>
              <a:rPr kumimoji="1" lang="ja-JP" altLang="en-US" dirty="0"/>
              <a:t>見出し</a:t>
            </a:r>
            <a:endParaRPr kumimoji="1" lang="en-US" altLang="ja-JP" dirty="0"/>
          </a:p>
          <a:p>
            <a:pPr lvl="0"/>
            <a:r>
              <a:rPr kumimoji="1" lang="ja-JP" altLang="en-US" dirty="0"/>
              <a:t>見出し</a:t>
            </a:r>
            <a:endParaRPr kumimoji="1" lang="en-US" altLang="ja-JP" dirty="0"/>
          </a:p>
        </p:txBody>
      </p:sp>
      <p:sp>
        <p:nvSpPr>
          <p:cNvPr id="14" name="テキスト プレースホルダー 13">
            <a:extLst>
              <a:ext uri="{FF2B5EF4-FFF2-40B4-BE49-F238E27FC236}">
                <a16:creationId xmlns:a16="http://schemas.microsoft.com/office/drawing/2014/main" id="{B235AA35-5EE6-87D9-8335-4B56CEDD167F}"/>
              </a:ext>
            </a:extLst>
          </p:cNvPr>
          <p:cNvSpPr>
            <a:spLocks noGrp="1"/>
          </p:cNvSpPr>
          <p:nvPr>
            <p:ph type="body" sz="quarter" idx="14" hasCustomPrompt="1"/>
          </p:nvPr>
        </p:nvSpPr>
        <p:spPr>
          <a:xfrm>
            <a:off x="268288" y="2335821"/>
            <a:ext cx="11637962" cy="373063"/>
          </a:xfrm>
        </p:spPr>
        <p:txBody>
          <a:bodyPr>
            <a:normAutofit/>
          </a:bodyPr>
          <a:lstStyle>
            <a:lvl1pPr marL="285750" indent="-285750">
              <a:buFont typeface="Wingdings" panose="05000000000000000000" pitchFamily="2" charset="2"/>
              <a:buChar char="n"/>
              <a:defRPr sz="1800">
                <a:solidFill>
                  <a:schemeClr val="accent1">
                    <a:lumMod val="75000"/>
                  </a:schemeClr>
                </a:solidFill>
                <a:latin typeface="+mn-ea"/>
                <a:ea typeface="+mn-ea"/>
              </a:defRPr>
            </a:lvl1pPr>
          </a:lstStyle>
          <a:p>
            <a:pPr lvl="0"/>
            <a:r>
              <a:rPr kumimoji="1" lang="ja-JP" altLang="en-US" dirty="0"/>
              <a:t>タイトル</a:t>
            </a:r>
          </a:p>
        </p:txBody>
      </p:sp>
      <p:pic>
        <p:nvPicPr>
          <p:cNvPr id="13" name="Picture 2">
            <a:extLst>
              <a:ext uri="{FF2B5EF4-FFF2-40B4-BE49-F238E27FC236}">
                <a16:creationId xmlns:a16="http://schemas.microsoft.com/office/drawing/2014/main" id="{AE359550-2617-E5DD-6BF1-A2B78E198B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763FB82B-DD46-E439-A169-F93A684770B5}"/>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dirty="0"/>
          </a:p>
        </p:txBody>
      </p:sp>
    </p:spTree>
    <p:extLst>
      <p:ext uri="{BB962C8B-B14F-4D97-AF65-F5344CB8AC3E}">
        <p14:creationId xmlns:p14="http://schemas.microsoft.com/office/powerpoint/2010/main" val="9215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２">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E48C13F-27EA-6282-0BEE-FEC1476EEE8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p:nvPr>
        </p:nvSpPr>
        <p:spPr>
          <a:xfrm>
            <a:off x="267629" y="0"/>
            <a:ext cx="11675327" cy="665590"/>
          </a:xfrm>
        </p:spPr>
        <p:txBody>
          <a:bodyPr>
            <a:normAutofit/>
          </a:bodyPr>
          <a:lstStyle>
            <a:lvl1pPr>
              <a:defRPr sz="2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CF1F41-A67E-AB19-CEDF-B7A9AEB36FCA}"/>
              </a:ext>
            </a:extLst>
          </p:cNvPr>
          <p:cNvSpPr>
            <a:spLocks noGrp="1"/>
          </p:cNvSpPr>
          <p:nvPr>
            <p:ph idx="1"/>
          </p:nvPr>
        </p:nvSpPr>
        <p:spPr>
          <a:xfrm>
            <a:off x="618977" y="1485394"/>
            <a:ext cx="11323977" cy="4602933"/>
          </a:xfrm>
        </p:spPr>
        <p:txBody>
          <a:bodyPr>
            <a:normAutofit/>
          </a:bodyPr>
          <a:lstStyle>
            <a:lvl1pPr>
              <a:defRPr sz="1800">
                <a:latin typeface="+mn-ea"/>
                <a:ea typeface="+mn-ea"/>
              </a:defRPr>
            </a:lvl1pPr>
            <a:lvl2pPr>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717628"/>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769668"/>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3">
            <a:extLst>
              <a:ext uri="{FF2B5EF4-FFF2-40B4-BE49-F238E27FC236}">
                <a16:creationId xmlns:a16="http://schemas.microsoft.com/office/drawing/2014/main" id="{E19B02B2-53B9-09E2-18C4-64DBE4739E0E}"/>
              </a:ext>
            </a:extLst>
          </p:cNvPr>
          <p:cNvSpPr>
            <a:spLocks noGrp="1"/>
          </p:cNvSpPr>
          <p:nvPr>
            <p:ph type="body" sz="quarter" idx="14" hasCustomPrompt="1"/>
          </p:nvPr>
        </p:nvSpPr>
        <p:spPr>
          <a:xfrm>
            <a:off x="268288" y="929051"/>
            <a:ext cx="11637962" cy="373063"/>
          </a:xfrm>
        </p:spPr>
        <p:txBody>
          <a:bodyPr>
            <a:normAutofit/>
          </a:bodyPr>
          <a:lstStyle>
            <a:lvl1pPr marL="285750" indent="-285750">
              <a:buFont typeface="Wingdings" panose="05000000000000000000" pitchFamily="2" charset="2"/>
              <a:buChar char="n"/>
              <a:defRPr sz="1800">
                <a:solidFill>
                  <a:schemeClr val="accent1">
                    <a:lumMod val="75000"/>
                  </a:schemeClr>
                </a:solidFill>
                <a:latin typeface="+mn-ea"/>
                <a:ea typeface="+mn-ea"/>
              </a:defRPr>
            </a:lvl1pPr>
          </a:lstStyle>
          <a:p>
            <a:pPr lvl="0"/>
            <a:r>
              <a:rPr kumimoji="1" lang="ja-JP" altLang="en-US" dirty="0"/>
              <a:t>タイトル</a:t>
            </a:r>
          </a:p>
        </p:txBody>
      </p:sp>
      <p:pic>
        <p:nvPicPr>
          <p:cNvPr id="6" name="Picture 2">
            <a:extLst>
              <a:ext uri="{FF2B5EF4-FFF2-40B4-BE49-F238E27FC236}">
                <a16:creationId xmlns:a16="http://schemas.microsoft.com/office/drawing/2014/main" id="{3D9FC47F-7701-5130-5D94-72056A2B858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B7C21BE-20A2-40D0-60FB-064CDC060A3B}"/>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dirty="0"/>
          </a:p>
        </p:txBody>
      </p:sp>
    </p:spTree>
    <p:extLst>
      <p:ext uri="{BB962C8B-B14F-4D97-AF65-F5344CB8AC3E}">
        <p14:creationId xmlns:p14="http://schemas.microsoft.com/office/powerpoint/2010/main" val="228439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白紙１">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9EA781B-2278-825A-C154-2D80A6D0D7D2}"/>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dirty="0"/>
          </a:p>
        </p:txBody>
      </p:sp>
      <p:pic>
        <p:nvPicPr>
          <p:cNvPr id="7" name="Picture 2">
            <a:extLst>
              <a:ext uri="{FF2B5EF4-FFF2-40B4-BE49-F238E27FC236}">
                <a16:creationId xmlns:a16="http://schemas.microsoft.com/office/drawing/2014/main" id="{79E51F67-9303-9A9C-1F2C-40C9B5E985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1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D242E20-F955-43A4-2171-79EF4B400C7D}"/>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pic>
        <p:nvPicPr>
          <p:cNvPr id="6" name="Picture 2">
            <a:extLst>
              <a:ext uri="{FF2B5EF4-FFF2-40B4-BE49-F238E27FC236}">
                <a16:creationId xmlns:a16="http://schemas.microsoft.com/office/drawing/2014/main" id="{B4E7492B-7C07-5615-4E2D-2250DA036CD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78738" y="3170581"/>
            <a:ext cx="3434523" cy="103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453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1CC702-DFED-9C4F-B834-523D6CEF335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89E11F6-0EDA-5EC4-544B-E327BAC744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7CF3BA7-6178-A2B4-13A5-A466AAC1389F}"/>
              </a:ext>
            </a:extLst>
          </p:cNvPr>
          <p:cNvSpPr>
            <a:spLocks noGrp="1"/>
          </p:cNvSpPr>
          <p:nvPr>
            <p:ph type="dt" sz="half" idx="10"/>
          </p:nvPr>
        </p:nvSpPr>
        <p:spPr>
          <a:xfrm>
            <a:off x="838200" y="6356350"/>
            <a:ext cx="2743200" cy="365125"/>
          </a:xfrm>
          <a:prstGeom prst="rect">
            <a:avLst/>
          </a:prstGeom>
        </p:spPr>
        <p:txBody>
          <a:bodyPr/>
          <a:lstStyle/>
          <a:p>
            <a:fld id="{46A4C9E7-FE22-4192-8AD4-2AD9B1A02ECA}" type="datetime1">
              <a:rPr kumimoji="1" lang="ja-JP" altLang="en-US" smtClean="0"/>
              <a:t>2024/1/10</a:t>
            </a:fld>
            <a:endParaRPr kumimoji="1" lang="ja-JP" altLang="en-US" dirty="0"/>
          </a:p>
        </p:txBody>
      </p:sp>
      <p:sp>
        <p:nvSpPr>
          <p:cNvPr id="5" name="フッター プレースホルダー 4">
            <a:extLst>
              <a:ext uri="{FF2B5EF4-FFF2-40B4-BE49-F238E27FC236}">
                <a16:creationId xmlns:a16="http://schemas.microsoft.com/office/drawing/2014/main" id="{C559B488-FF98-423F-A757-1981EB2FF09E}"/>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C6745C-4461-6938-4041-A35CE8F5310C}"/>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3165002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ACB9CA-7ABA-D118-C751-CA8742564B8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14D1526-CA94-DC63-9F34-D90D5D434D6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599C4A2-AE93-B7D5-9ED0-9B457BA7481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D010854-E4F1-9808-2448-13B1451EAF7B}"/>
              </a:ext>
            </a:extLst>
          </p:cNvPr>
          <p:cNvSpPr>
            <a:spLocks noGrp="1"/>
          </p:cNvSpPr>
          <p:nvPr>
            <p:ph type="dt" sz="half" idx="10"/>
          </p:nvPr>
        </p:nvSpPr>
        <p:spPr>
          <a:xfrm>
            <a:off x="838200" y="6356350"/>
            <a:ext cx="2743200" cy="365125"/>
          </a:xfrm>
          <a:prstGeom prst="rect">
            <a:avLst/>
          </a:prstGeom>
        </p:spPr>
        <p:txBody>
          <a:bodyPr/>
          <a:lstStyle/>
          <a:p>
            <a:fld id="{D0693CD3-BC60-4D99-B079-EDB76B28E6A3}" type="datetime1">
              <a:rPr kumimoji="1" lang="ja-JP" altLang="en-US" smtClean="0"/>
              <a:t>2024/1/10</a:t>
            </a:fld>
            <a:endParaRPr kumimoji="1" lang="ja-JP" altLang="en-US"/>
          </a:p>
        </p:txBody>
      </p:sp>
      <p:sp>
        <p:nvSpPr>
          <p:cNvPr id="6" name="フッター プレースホルダー 5">
            <a:extLst>
              <a:ext uri="{FF2B5EF4-FFF2-40B4-BE49-F238E27FC236}">
                <a16:creationId xmlns:a16="http://schemas.microsoft.com/office/drawing/2014/main" id="{65F96709-64F5-6E1C-0D35-3065C6E7874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ADB3598-4E37-B899-76F5-AF8D3EFCF175}"/>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2234286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343E1-9C61-7F90-30B1-5639B3F427F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12C7FC9-61E5-2A38-E58A-6C871C3D92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0A1A7B-2889-0B50-D8A4-8641C371B3B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67E4684-1A93-75EB-FDCD-C67D1CE48C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140FAB3-B4C2-5190-EC67-186B91DFCD5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A5674DC-0910-7510-B78D-C607E12CCE10}"/>
              </a:ext>
            </a:extLst>
          </p:cNvPr>
          <p:cNvSpPr>
            <a:spLocks noGrp="1"/>
          </p:cNvSpPr>
          <p:nvPr>
            <p:ph type="dt" sz="half" idx="10"/>
          </p:nvPr>
        </p:nvSpPr>
        <p:spPr>
          <a:xfrm>
            <a:off x="838200" y="6356350"/>
            <a:ext cx="2743200" cy="365125"/>
          </a:xfrm>
          <a:prstGeom prst="rect">
            <a:avLst/>
          </a:prstGeom>
        </p:spPr>
        <p:txBody>
          <a:bodyPr/>
          <a:lstStyle/>
          <a:p>
            <a:fld id="{0A163C00-A209-4CE7-9EA0-3F86B0370FD3}" type="datetime1">
              <a:rPr kumimoji="1" lang="ja-JP" altLang="en-US" smtClean="0"/>
              <a:t>2024/1/10</a:t>
            </a:fld>
            <a:endParaRPr kumimoji="1" lang="ja-JP" altLang="en-US"/>
          </a:p>
        </p:txBody>
      </p:sp>
      <p:sp>
        <p:nvSpPr>
          <p:cNvPr id="8" name="フッター プレースホルダー 7">
            <a:extLst>
              <a:ext uri="{FF2B5EF4-FFF2-40B4-BE49-F238E27FC236}">
                <a16:creationId xmlns:a16="http://schemas.microsoft.com/office/drawing/2014/main" id="{9A535322-4360-5CFF-7AF1-CD3C3B1576F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83B19C-C7B7-877C-DA25-D902232BFD5D}"/>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1746744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38CC6C8-241D-906E-CCAF-95F805700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C424A7A-5999-1610-4FD7-A12982D1C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a:extLst>
              <a:ext uri="{FF2B5EF4-FFF2-40B4-BE49-F238E27FC236}">
                <a16:creationId xmlns:a16="http://schemas.microsoft.com/office/drawing/2014/main" id="{366C5D04-3013-8EA9-4A77-87A2D816EC37}"/>
              </a:ext>
            </a:extLst>
          </p:cNvPr>
          <p:cNvSpPr/>
          <p:nvPr userDrawn="1"/>
        </p:nvSpPr>
        <p:spPr>
          <a:xfrm>
            <a:off x="478041" y="6470447"/>
            <a:ext cx="3465451"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a:t>
            </a:r>
            <a:r>
              <a:rPr lang="en" altLang="ja-JP"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a:t>
            </a:r>
            <a:r>
              <a:rPr lang="en-US" altLang="ja-JP"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2023</a:t>
            </a:r>
            <a:r>
              <a:rPr lang="ja-JP" altLang="en-US"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a:t>
            </a:r>
            <a:r>
              <a:rPr lang="en-US" altLang="ja-JP"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MacroSystem </a:t>
            </a:r>
            <a:r>
              <a:rPr lang="en" altLang="ja-JP"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Corporation</a:t>
            </a:r>
            <a:endParaRPr lang="ja-JP" altLang="en-US"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endParaRPr>
          </a:p>
        </p:txBody>
      </p:sp>
    </p:spTree>
    <p:extLst>
      <p:ext uri="{BB962C8B-B14F-4D97-AF65-F5344CB8AC3E}">
        <p14:creationId xmlns:p14="http://schemas.microsoft.com/office/powerpoint/2010/main" val="208308346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0" r:id="rId4"/>
    <p:sldLayoutId id="2147483662" r:id="rId5"/>
    <p:sldLayoutId id="2147483655" r:id="rId6"/>
    <p:sldLayoutId id="2147483651" r:id="rId7"/>
    <p:sldLayoutId id="2147483652" r:id="rId8"/>
    <p:sldLayoutId id="2147483653" r:id="rId9"/>
    <p:sldLayoutId id="2147483654" r:id="rId10"/>
    <p:sldLayoutId id="2147483656" r:id="rId11"/>
    <p:sldLayoutId id="2147483657" r:id="rId12"/>
    <p:sldLayoutId id="2147483658" r:id="rId13"/>
    <p:sldLayoutId id="2147483659" r:id="rId14"/>
    <p:sldLayoutId id="2147483663" r:id="rId1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5.xml"/><Relationship Id="rId4" Type="http://schemas.openxmlformats.org/officeDocument/2006/relationships/image" Target="../media/image15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5.xml"/><Relationship Id="rId4" Type="http://schemas.openxmlformats.org/officeDocument/2006/relationships/image" Target="../media/image2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5.xml"/><Relationship Id="rId4" Type="http://schemas.openxmlformats.org/officeDocument/2006/relationships/image" Target="../media/image230.png"/></Relationships>
</file>

<file path=ppt/slides/_rels/slide14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15.xml"/><Relationship Id="rId4" Type="http://schemas.openxmlformats.org/officeDocument/2006/relationships/image" Target="../media/image24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7.png"/><Relationship Id="rId11" Type="http://schemas.openxmlformats.org/officeDocument/2006/relationships/image" Target="../media/image262.png"/><Relationship Id="rId5" Type="http://schemas.openxmlformats.org/officeDocument/2006/relationships/image" Target="../media/image256.png"/><Relationship Id="rId10" Type="http://schemas.openxmlformats.org/officeDocument/2006/relationships/image" Target="../media/image261.png"/><Relationship Id="rId4" Type="http://schemas.openxmlformats.org/officeDocument/2006/relationships/image" Target="../media/image255.png"/><Relationship Id="rId9" Type="http://schemas.openxmlformats.org/officeDocument/2006/relationships/image" Target="../media/image26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jpe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jpeg"/><Relationship Id="rId1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8" Type="http://schemas.openxmlformats.org/officeDocument/2006/relationships/image" Target="../media/image63.gif"/><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5.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E0C64D61-BE4A-1FB8-8678-32E19DDFD239}"/>
              </a:ext>
            </a:extLst>
          </p:cNvPr>
          <p:cNvSpPr>
            <a:spLocks noGrp="1"/>
          </p:cNvSpPr>
          <p:nvPr>
            <p:ph type="ctrTitle"/>
          </p:nvPr>
        </p:nvSpPr>
        <p:spPr/>
        <p:txBody>
          <a:bodyPr>
            <a:noAutofit/>
          </a:bodyPr>
          <a:lstStyle/>
          <a:p>
            <a:r>
              <a:rPr kumimoji="1" lang="ja-JP" altLang="en-US" sz="4400" b="1" dirty="0">
                <a:latin typeface="+mn-ea"/>
                <a:ea typeface="+mn-ea"/>
              </a:rPr>
              <a:t>若者正社員チャレンジ事業</a:t>
            </a:r>
            <a:br>
              <a:rPr kumimoji="1" lang="en-US" altLang="ja-JP" sz="4400" b="1" dirty="0">
                <a:latin typeface="+mn-ea"/>
                <a:ea typeface="+mn-ea"/>
              </a:rPr>
            </a:br>
            <a:r>
              <a:rPr kumimoji="1" lang="ja-JP" altLang="en-US" sz="2400" b="1" dirty="0">
                <a:latin typeface="+mn-ea"/>
                <a:ea typeface="+mn-ea"/>
              </a:rPr>
              <a:t>　</a:t>
            </a:r>
            <a:r>
              <a:rPr kumimoji="1" lang="ja-JP" altLang="en-US" sz="1400" b="1" dirty="0">
                <a:latin typeface="+mn-ea"/>
                <a:ea typeface="+mn-ea"/>
              </a:rPr>
              <a:t>　</a:t>
            </a:r>
            <a:br>
              <a:rPr kumimoji="1" lang="en-US" altLang="ja-JP" sz="4400" b="1" dirty="0">
                <a:latin typeface="+mn-ea"/>
                <a:ea typeface="+mn-ea"/>
              </a:rPr>
            </a:br>
            <a:r>
              <a:rPr kumimoji="1" lang="en-US" altLang="ja-JP" sz="4400" b="1" dirty="0">
                <a:latin typeface="+mn-ea"/>
                <a:ea typeface="+mn-ea"/>
              </a:rPr>
              <a:t>IT</a:t>
            </a:r>
            <a:r>
              <a:rPr kumimoji="1" lang="ja-JP" altLang="en-US" sz="4400" b="1" dirty="0">
                <a:latin typeface="+mn-ea"/>
                <a:ea typeface="+mn-ea"/>
              </a:rPr>
              <a:t>技術者</a:t>
            </a:r>
            <a:r>
              <a:rPr kumimoji="1" lang="en-US" altLang="ja-JP" sz="4400" b="1" dirty="0">
                <a:latin typeface="+mn-ea"/>
                <a:ea typeface="+mn-ea"/>
              </a:rPr>
              <a:t>(</a:t>
            </a:r>
            <a:r>
              <a:rPr kumimoji="1" lang="ja-JP" altLang="en-US" sz="4400" b="1" dirty="0">
                <a:latin typeface="+mn-ea"/>
                <a:ea typeface="+mn-ea"/>
              </a:rPr>
              <a:t>プログラマ</a:t>
            </a:r>
            <a:r>
              <a:rPr kumimoji="1" lang="en-US" altLang="ja-JP" sz="4400" b="1" dirty="0">
                <a:latin typeface="+mn-ea"/>
                <a:ea typeface="+mn-ea"/>
              </a:rPr>
              <a:t>)</a:t>
            </a:r>
            <a:r>
              <a:rPr lang="ja-JP" altLang="en-US" sz="4400" b="1" dirty="0">
                <a:latin typeface="+mn-ea"/>
                <a:ea typeface="+mn-ea"/>
              </a:rPr>
              <a:t>実習</a:t>
            </a:r>
            <a:r>
              <a:rPr kumimoji="1" lang="ja-JP" altLang="en-US" sz="4400" b="1" dirty="0">
                <a:latin typeface="+mn-ea"/>
                <a:ea typeface="+mn-ea"/>
              </a:rPr>
              <a:t>カリキュラム</a:t>
            </a:r>
            <a:endParaRPr lang="ja-JP" altLang="en-US" sz="4400" dirty="0"/>
          </a:p>
        </p:txBody>
      </p:sp>
      <p:sp>
        <p:nvSpPr>
          <p:cNvPr id="8" name="字幕 7">
            <a:extLst>
              <a:ext uri="{FF2B5EF4-FFF2-40B4-BE49-F238E27FC236}">
                <a16:creationId xmlns:a16="http://schemas.microsoft.com/office/drawing/2014/main" id="{33D260EA-55E6-C3EF-D725-1183C46E1D9F}"/>
              </a:ext>
            </a:extLst>
          </p:cNvPr>
          <p:cNvSpPr>
            <a:spLocks noGrp="1"/>
          </p:cNvSpPr>
          <p:nvPr>
            <p:ph type="subTitle" idx="1"/>
          </p:nvPr>
        </p:nvSpPr>
        <p:spPr/>
        <p:txBody>
          <a:bodyPr/>
          <a:lstStyle/>
          <a:p>
            <a:r>
              <a:rPr lang="en-US" altLang="ja-JP" dirty="0"/>
              <a:t>1.</a:t>
            </a:r>
            <a:r>
              <a:rPr lang="ja-JP" altLang="en-US" dirty="0"/>
              <a:t>座学実習（情報処理基本）について</a:t>
            </a:r>
          </a:p>
        </p:txBody>
      </p:sp>
      <p:sp>
        <p:nvSpPr>
          <p:cNvPr id="9" name="テキスト プレースホルダー 8">
            <a:extLst>
              <a:ext uri="{FF2B5EF4-FFF2-40B4-BE49-F238E27FC236}">
                <a16:creationId xmlns:a16="http://schemas.microsoft.com/office/drawing/2014/main" id="{880F4A71-F294-B97C-8E02-5E93D6BCC324}"/>
              </a:ext>
            </a:extLst>
          </p:cNvPr>
          <p:cNvSpPr>
            <a:spLocks noGrp="1"/>
          </p:cNvSpPr>
          <p:nvPr>
            <p:ph type="body" sz="quarter" idx="10"/>
          </p:nvPr>
        </p:nvSpPr>
        <p:spPr/>
        <p:txBody>
          <a:bodyPr/>
          <a:lstStyle/>
          <a:p>
            <a:r>
              <a:rPr lang="en-US" altLang="ja-JP"/>
              <a:t>2024/01/10</a:t>
            </a:r>
            <a:endParaRPr lang="ja-JP" altLang="en-US" dirty="0"/>
          </a:p>
        </p:txBody>
      </p:sp>
    </p:spTree>
    <p:extLst>
      <p:ext uri="{BB962C8B-B14F-4D97-AF65-F5344CB8AC3E}">
        <p14:creationId xmlns:p14="http://schemas.microsoft.com/office/powerpoint/2010/main" val="1125006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ECDC36B-42D0-7943-C573-5AB8BAFC6BDA}"/>
              </a:ext>
            </a:extLst>
          </p:cNvPr>
          <p:cNvSpPr>
            <a:spLocks noGrp="1"/>
          </p:cNvSpPr>
          <p:nvPr>
            <p:ph type="title"/>
          </p:nvPr>
        </p:nvSpPr>
        <p:spPr/>
        <p:txBody>
          <a:bodyPr/>
          <a:lstStyle/>
          <a:p>
            <a:r>
              <a:rPr lang="en-US" altLang="ja-JP" dirty="0"/>
              <a:t>1-1.</a:t>
            </a:r>
            <a:r>
              <a:rPr lang="ja-JP" altLang="en-US" dirty="0"/>
              <a:t>技術者としての心構え</a:t>
            </a:r>
          </a:p>
        </p:txBody>
      </p:sp>
      <p:sp>
        <p:nvSpPr>
          <p:cNvPr id="11" name="テキスト プレースホルダー 8">
            <a:extLst>
              <a:ext uri="{FF2B5EF4-FFF2-40B4-BE49-F238E27FC236}">
                <a16:creationId xmlns:a16="http://schemas.microsoft.com/office/drawing/2014/main" id="{976A9465-7A76-02FA-C98F-D260CB43E8F3}"/>
              </a:ext>
            </a:extLst>
          </p:cNvPr>
          <p:cNvSpPr txBox="1">
            <a:spLocks/>
          </p:cNvSpPr>
          <p:nvPr/>
        </p:nvSpPr>
        <p:spPr>
          <a:xfrm>
            <a:off x="268288" y="929051"/>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ディスカッション</a:t>
            </a:r>
            <a:endParaRPr lang="en-US" altLang="ja-JP" dirty="0"/>
          </a:p>
        </p:txBody>
      </p:sp>
      <p:sp>
        <p:nvSpPr>
          <p:cNvPr id="2" name="正方形/長方形 1">
            <a:extLst>
              <a:ext uri="{FF2B5EF4-FFF2-40B4-BE49-F238E27FC236}">
                <a16:creationId xmlns:a16="http://schemas.microsoft.com/office/drawing/2014/main" id="{530D383B-AB9A-D968-AB2D-66A2EF1C8301}"/>
              </a:ext>
            </a:extLst>
          </p:cNvPr>
          <p:cNvSpPr/>
          <p:nvPr/>
        </p:nvSpPr>
        <p:spPr>
          <a:xfrm>
            <a:off x="665018" y="1302115"/>
            <a:ext cx="11139055" cy="10947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ja-JP" altLang="en-US"/>
              <a:t>実習生の技術者に対するイメージを経験豊富な講師とともにディスカッションし、どうキャリアデザインを考えるか？どこに進むべきかを考え、具現化していきましょう。</a:t>
            </a:r>
            <a:endParaRPr lang="en-US" altLang="ja-JP"/>
          </a:p>
        </p:txBody>
      </p:sp>
      <p:pic>
        <p:nvPicPr>
          <p:cNvPr id="7" name="図 6">
            <a:extLst>
              <a:ext uri="{FF2B5EF4-FFF2-40B4-BE49-F238E27FC236}">
                <a16:creationId xmlns:a16="http://schemas.microsoft.com/office/drawing/2014/main" id="{2AF761DE-A74C-F17B-3544-03C502CC5D25}"/>
              </a:ext>
            </a:extLst>
          </p:cNvPr>
          <p:cNvPicPr>
            <a:picLocks noChangeAspect="1"/>
          </p:cNvPicPr>
          <p:nvPr/>
        </p:nvPicPr>
        <p:blipFill>
          <a:blip r:embed="rId2"/>
          <a:stretch>
            <a:fillRect/>
          </a:stretch>
        </p:blipFill>
        <p:spPr>
          <a:xfrm>
            <a:off x="6811241" y="3178604"/>
            <a:ext cx="4992832" cy="3436078"/>
          </a:xfrm>
          <a:prstGeom prst="rect">
            <a:avLst/>
          </a:prstGeom>
        </p:spPr>
      </p:pic>
      <p:sp>
        <p:nvSpPr>
          <p:cNvPr id="8" name="テキスト ボックス 7">
            <a:extLst>
              <a:ext uri="{FF2B5EF4-FFF2-40B4-BE49-F238E27FC236}">
                <a16:creationId xmlns:a16="http://schemas.microsoft.com/office/drawing/2014/main" id="{B82BA1A5-150E-68EF-DCA5-68EF0A87E420}"/>
              </a:ext>
            </a:extLst>
          </p:cNvPr>
          <p:cNvSpPr txBox="1"/>
          <p:nvPr/>
        </p:nvSpPr>
        <p:spPr>
          <a:xfrm>
            <a:off x="1066800" y="3989957"/>
            <a:ext cx="4857420" cy="1938992"/>
          </a:xfrm>
          <a:prstGeom prst="rect">
            <a:avLst/>
          </a:prstGeom>
          <a:noFill/>
        </p:spPr>
        <p:txBody>
          <a:bodyPr wrap="none" rtlCol="0">
            <a:spAutoFit/>
          </a:bodyPr>
          <a:lstStyle/>
          <a:p>
            <a:r>
              <a:rPr lang="en-US" altLang="ja-JP" sz="2400"/>
              <a:t>1-1-1.</a:t>
            </a:r>
            <a:r>
              <a:rPr lang="ja-JP" altLang="en-US" sz="2400"/>
              <a:t> </a:t>
            </a:r>
            <a:r>
              <a:rPr lang="en-US" altLang="ja-JP" sz="2400"/>
              <a:t>IT</a:t>
            </a:r>
            <a:r>
              <a:rPr lang="ja-JP" altLang="en-US" sz="2400"/>
              <a:t>技術者のイメージ</a:t>
            </a:r>
            <a:endParaRPr lang="en-US" altLang="ja-JP" sz="2400"/>
          </a:p>
          <a:p>
            <a:r>
              <a:rPr lang="en-US" altLang="ja-JP" sz="2400"/>
              <a:t>1-1-2.</a:t>
            </a:r>
            <a:r>
              <a:rPr lang="ja-JP" altLang="en-US" sz="2400"/>
              <a:t>技術分野のご紹介</a:t>
            </a:r>
            <a:endParaRPr lang="en-US" altLang="ja-JP" sz="2400"/>
          </a:p>
          <a:p>
            <a:r>
              <a:rPr lang="en-US" altLang="ja-JP" sz="2400"/>
              <a:t>1-1-3.</a:t>
            </a:r>
            <a:r>
              <a:rPr lang="ja-JP" altLang="en-US" sz="2400"/>
              <a:t>マクロシステムの理念</a:t>
            </a:r>
            <a:r>
              <a:rPr lang="en-US" altLang="ja-JP" sz="2400"/>
              <a:t>/</a:t>
            </a:r>
            <a:r>
              <a:rPr lang="ja-JP" altLang="en-US" sz="2400"/>
              <a:t>方針</a:t>
            </a:r>
            <a:endParaRPr lang="en-US" altLang="ja-JP" sz="2400"/>
          </a:p>
          <a:p>
            <a:r>
              <a:rPr lang="en-US" altLang="ja-JP" sz="2400"/>
              <a:t>1-1-4.</a:t>
            </a:r>
            <a:r>
              <a:rPr lang="ja-JP" altLang="en-US" sz="2400"/>
              <a:t>キャリアデザイン</a:t>
            </a:r>
            <a:endParaRPr lang="en-US" altLang="ja-JP" sz="2400"/>
          </a:p>
          <a:p>
            <a:r>
              <a:rPr lang="en-US" altLang="ja-JP" sz="2400"/>
              <a:t>1-1-5.</a:t>
            </a:r>
            <a:r>
              <a:rPr lang="ja-JP" altLang="en-US" sz="2400"/>
              <a:t>経験からのアドバイス</a:t>
            </a:r>
            <a:endParaRPr lang="en-US" altLang="ja-JP" sz="2400" dirty="0"/>
          </a:p>
        </p:txBody>
      </p:sp>
    </p:spTree>
    <p:extLst>
      <p:ext uri="{BB962C8B-B14F-4D97-AF65-F5344CB8AC3E}">
        <p14:creationId xmlns:p14="http://schemas.microsoft.com/office/powerpoint/2010/main" val="7008318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6" name="図 5">
            <a:extLst>
              <a:ext uri="{FF2B5EF4-FFF2-40B4-BE49-F238E27FC236}">
                <a16:creationId xmlns:a16="http://schemas.microsoft.com/office/drawing/2014/main" id="{1A90A7E7-511D-DE56-F85C-A30624FDE341}"/>
              </a:ext>
            </a:extLst>
          </p:cNvPr>
          <p:cNvPicPr>
            <a:picLocks noChangeAspect="1"/>
          </p:cNvPicPr>
          <p:nvPr/>
        </p:nvPicPr>
        <p:blipFill>
          <a:blip r:embed="rId2"/>
          <a:stretch>
            <a:fillRect/>
          </a:stretch>
        </p:blipFill>
        <p:spPr>
          <a:xfrm>
            <a:off x="267629" y="1302114"/>
            <a:ext cx="3667539" cy="5519739"/>
          </a:xfrm>
          <a:prstGeom prst="rect">
            <a:avLst/>
          </a:prstGeom>
        </p:spPr>
      </p:pic>
      <p:pic>
        <p:nvPicPr>
          <p:cNvPr id="9" name="図 8">
            <a:extLst>
              <a:ext uri="{FF2B5EF4-FFF2-40B4-BE49-F238E27FC236}">
                <a16:creationId xmlns:a16="http://schemas.microsoft.com/office/drawing/2014/main" id="{E8198487-76DF-E8F9-A599-0B4AC4B3802F}"/>
              </a:ext>
            </a:extLst>
          </p:cNvPr>
          <p:cNvPicPr>
            <a:picLocks noChangeAspect="1"/>
          </p:cNvPicPr>
          <p:nvPr/>
        </p:nvPicPr>
        <p:blipFill>
          <a:blip r:embed="rId3"/>
          <a:stretch>
            <a:fillRect/>
          </a:stretch>
        </p:blipFill>
        <p:spPr>
          <a:xfrm>
            <a:off x="6087269" y="1302114"/>
            <a:ext cx="3496750" cy="5519739"/>
          </a:xfrm>
          <a:prstGeom prst="rect">
            <a:avLst/>
          </a:prstGeom>
        </p:spPr>
      </p:pic>
    </p:spTree>
    <p:extLst>
      <p:ext uri="{BB962C8B-B14F-4D97-AF65-F5344CB8AC3E}">
        <p14:creationId xmlns:p14="http://schemas.microsoft.com/office/powerpoint/2010/main" val="36996540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5" name="図 4">
            <a:extLst>
              <a:ext uri="{FF2B5EF4-FFF2-40B4-BE49-F238E27FC236}">
                <a16:creationId xmlns:a16="http://schemas.microsoft.com/office/drawing/2014/main" id="{F8D91FED-5917-3374-2AB1-A1A4F8619C74}"/>
              </a:ext>
            </a:extLst>
          </p:cNvPr>
          <p:cNvPicPr>
            <a:picLocks noChangeAspect="1"/>
          </p:cNvPicPr>
          <p:nvPr/>
        </p:nvPicPr>
        <p:blipFill>
          <a:blip r:embed="rId2"/>
          <a:stretch>
            <a:fillRect/>
          </a:stretch>
        </p:blipFill>
        <p:spPr>
          <a:xfrm>
            <a:off x="267630" y="1302114"/>
            <a:ext cx="3691740" cy="5555886"/>
          </a:xfrm>
          <a:prstGeom prst="rect">
            <a:avLst/>
          </a:prstGeom>
        </p:spPr>
      </p:pic>
      <p:pic>
        <p:nvPicPr>
          <p:cNvPr id="8" name="図 7">
            <a:extLst>
              <a:ext uri="{FF2B5EF4-FFF2-40B4-BE49-F238E27FC236}">
                <a16:creationId xmlns:a16="http://schemas.microsoft.com/office/drawing/2014/main" id="{F17EE6C4-0AF6-9838-D6C3-131F2F102CBE}"/>
              </a:ext>
            </a:extLst>
          </p:cNvPr>
          <p:cNvPicPr>
            <a:picLocks noChangeAspect="1"/>
          </p:cNvPicPr>
          <p:nvPr/>
        </p:nvPicPr>
        <p:blipFill>
          <a:blip r:embed="rId3"/>
          <a:stretch>
            <a:fillRect/>
          </a:stretch>
        </p:blipFill>
        <p:spPr>
          <a:xfrm>
            <a:off x="6096000" y="1419232"/>
            <a:ext cx="3762900" cy="714475"/>
          </a:xfrm>
          <a:prstGeom prst="rect">
            <a:avLst/>
          </a:prstGeom>
        </p:spPr>
      </p:pic>
      <p:pic>
        <p:nvPicPr>
          <p:cNvPr id="11" name="図 10">
            <a:extLst>
              <a:ext uri="{FF2B5EF4-FFF2-40B4-BE49-F238E27FC236}">
                <a16:creationId xmlns:a16="http://schemas.microsoft.com/office/drawing/2014/main" id="{DE1A8EF6-CC4C-FAE5-6473-3D45627F8984}"/>
              </a:ext>
            </a:extLst>
          </p:cNvPr>
          <p:cNvPicPr>
            <a:picLocks noChangeAspect="1"/>
          </p:cNvPicPr>
          <p:nvPr/>
        </p:nvPicPr>
        <p:blipFill>
          <a:blip r:embed="rId4"/>
          <a:stretch>
            <a:fillRect/>
          </a:stretch>
        </p:blipFill>
        <p:spPr>
          <a:xfrm>
            <a:off x="6105292" y="2250825"/>
            <a:ext cx="3772426" cy="4353533"/>
          </a:xfrm>
          <a:prstGeom prst="rect">
            <a:avLst/>
          </a:prstGeom>
        </p:spPr>
      </p:pic>
    </p:spTree>
    <p:extLst>
      <p:ext uri="{BB962C8B-B14F-4D97-AF65-F5344CB8AC3E}">
        <p14:creationId xmlns:p14="http://schemas.microsoft.com/office/powerpoint/2010/main" val="19965469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1-2-5.</a:t>
            </a:r>
            <a:r>
              <a:rPr lang="ja-JP" altLang="en-US" dirty="0"/>
              <a:t>アルゴリズムとデータ構造</a:t>
            </a:r>
            <a:endParaRPr kumimoji="1"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14184"/>
            <a:ext cx="11344390" cy="195370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プログラミングを行う上でとても重要な、アルゴリズム。</a:t>
            </a:r>
            <a:endParaRPr kumimoji="1" lang="en-US" altLang="ja-JP"/>
          </a:p>
          <a:p>
            <a:r>
              <a:rPr kumimoji="1" lang="ja-JP" altLang="en-US"/>
              <a:t>先人の方々が考えスマートなロジック（アルゴリズム）を学ぶことによって、独自ロジックよりも簡素で高速なプログラムを作ることができます。</a:t>
            </a:r>
            <a:endParaRPr kumimoji="1" lang="en-US" altLang="ja-JP"/>
          </a:p>
          <a:p>
            <a:r>
              <a:rPr lang="ja-JP" altLang="en-US"/>
              <a:t>また、データを格納するデータ構造も大量のデータを扱うためには、重要なポイントです。</a:t>
            </a:r>
            <a:endParaRPr lang="en-US" altLang="ja-JP"/>
          </a:p>
        </p:txBody>
      </p:sp>
    </p:spTree>
    <p:extLst>
      <p:ext uri="{BB962C8B-B14F-4D97-AF65-F5344CB8AC3E}">
        <p14:creationId xmlns:p14="http://schemas.microsoft.com/office/powerpoint/2010/main" val="13357904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5" name="図 4">
            <a:extLst>
              <a:ext uri="{FF2B5EF4-FFF2-40B4-BE49-F238E27FC236}">
                <a16:creationId xmlns:a16="http://schemas.microsoft.com/office/drawing/2014/main" id="{A8B88D57-5266-74E7-346D-3464FE17B172}"/>
              </a:ext>
            </a:extLst>
          </p:cNvPr>
          <p:cNvPicPr>
            <a:picLocks noChangeAspect="1"/>
          </p:cNvPicPr>
          <p:nvPr/>
        </p:nvPicPr>
        <p:blipFill>
          <a:blip r:embed="rId2"/>
          <a:stretch>
            <a:fillRect/>
          </a:stretch>
        </p:blipFill>
        <p:spPr>
          <a:xfrm>
            <a:off x="267629" y="1434601"/>
            <a:ext cx="3762900" cy="4944165"/>
          </a:xfrm>
          <a:prstGeom prst="rect">
            <a:avLst/>
          </a:prstGeom>
        </p:spPr>
      </p:pic>
      <p:pic>
        <p:nvPicPr>
          <p:cNvPr id="7" name="図 6">
            <a:extLst>
              <a:ext uri="{FF2B5EF4-FFF2-40B4-BE49-F238E27FC236}">
                <a16:creationId xmlns:a16="http://schemas.microsoft.com/office/drawing/2014/main" id="{6D7D1DB8-ED97-21E0-F49C-0BF3D27FFAF1}"/>
              </a:ext>
            </a:extLst>
          </p:cNvPr>
          <p:cNvPicPr>
            <a:picLocks noChangeAspect="1"/>
          </p:cNvPicPr>
          <p:nvPr/>
        </p:nvPicPr>
        <p:blipFill>
          <a:blip r:embed="rId3"/>
          <a:stretch>
            <a:fillRect/>
          </a:stretch>
        </p:blipFill>
        <p:spPr>
          <a:xfrm>
            <a:off x="7105732" y="968252"/>
            <a:ext cx="3753374" cy="5744377"/>
          </a:xfrm>
          <a:prstGeom prst="rect">
            <a:avLst/>
          </a:prstGeom>
        </p:spPr>
      </p:pic>
    </p:spTree>
    <p:extLst>
      <p:ext uri="{BB962C8B-B14F-4D97-AF65-F5344CB8AC3E}">
        <p14:creationId xmlns:p14="http://schemas.microsoft.com/office/powerpoint/2010/main" val="39679018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6" name="図 5">
            <a:extLst>
              <a:ext uri="{FF2B5EF4-FFF2-40B4-BE49-F238E27FC236}">
                <a16:creationId xmlns:a16="http://schemas.microsoft.com/office/drawing/2014/main" id="{6FF5383D-74AA-FA2F-01D7-9896D66C8B82}"/>
              </a:ext>
            </a:extLst>
          </p:cNvPr>
          <p:cNvPicPr>
            <a:picLocks noChangeAspect="1"/>
          </p:cNvPicPr>
          <p:nvPr/>
        </p:nvPicPr>
        <p:blipFill>
          <a:blip r:embed="rId2"/>
          <a:stretch>
            <a:fillRect/>
          </a:stretch>
        </p:blipFill>
        <p:spPr>
          <a:xfrm>
            <a:off x="285750" y="1302113"/>
            <a:ext cx="3622693" cy="5429567"/>
          </a:xfrm>
          <a:prstGeom prst="rect">
            <a:avLst/>
          </a:prstGeom>
        </p:spPr>
      </p:pic>
      <p:pic>
        <p:nvPicPr>
          <p:cNvPr id="9" name="図 8">
            <a:extLst>
              <a:ext uri="{FF2B5EF4-FFF2-40B4-BE49-F238E27FC236}">
                <a16:creationId xmlns:a16="http://schemas.microsoft.com/office/drawing/2014/main" id="{5327EF4E-7CEA-24ED-2A70-096ACEEE388D}"/>
              </a:ext>
            </a:extLst>
          </p:cNvPr>
          <p:cNvPicPr>
            <a:picLocks noChangeAspect="1"/>
          </p:cNvPicPr>
          <p:nvPr/>
        </p:nvPicPr>
        <p:blipFill>
          <a:blip r:embed="rId3"/>
          <a:stretch>
            <a:fillRect/>
          </a:stretch>
        </p:blipFill>
        <p:spPr>
          <a:xfrm>
            <a:off x="6233617" y="1178050"/>
            <a:ext cx="3801005" cy="5677692"/>
          </a:xfrm>
          <a:prstGeom prst="rect">
            <a:avLst/>
          </a:prstGeom>
        </p:spPr>
      </p:pic>
    </p:spTree>
    <p:extLst>
      <p:ext uri="{BB962C8B-B14F-4D97-AF65-F5344CB8AC3E}">
        <p14:creationId xmlns:p14="http://schemas.microsoft.com/office/powerpoint/2010/main" val="28129205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5" name="図 4">
            <a:extLst>
              <a:ext uri="{FF2B5EF4-FFF2-40B4-BE49-F238E27FC236}">
                <a16:creationId xmlns:a16="http://schemas.microsoft.com/office/drawing/2014/main" id="{46D5C41B-3D54-4A8C-3E79-A5C9C01B8BE4}"/>
              </a:ext>
            </a:extLst>
          </p:cNvPr>
          <p:cNvPicPr>
            <a:picLocks noChangeAspect="1"/>
          </p:cNvPicPr>
          <p:nvPr/>
        </p:nvPicPr>
        <p:blipFill>
          <a:blip r:embed="rId2"/>
          <a:stretch>
            <a:fillRect/>
          </a:stretch>
        </p:blipFill>
        <p:spPr>
          <a:xfrm>
            <a:off x="267629" y="1565575"/>
            <a:ext cx="3686689" cy="4915586"/>
          </a:xfrm>
          <a:prstGeom prst="rect">
            <a:avLst/>
          </a:prstGeom>
        </p:spPr>
      </p:pic>
      <p:pic>
        <p:nvPicPr>
          <p:cNvPr id="8" name="図 7">
            <a:extLst>
              <a:ext uri="{FF2B5EF4-FFF2-40B4-BE49-F238E27FC236}">
                <a16:creationId xmlns:a16="http://schemas.microsoft.com/office/drawing/2014/main" id="{94B0DEA1-5B1E-30B2-B141-E849B11444CB}"/>
              </a:ext>
            </a:extLst>
          </p:cNvPr>
          <p:cNvPicPr>
            <a:picLocks noChangeAspect="1"/>
          </p:cNvPicPr>
          <p:nvPr/>
        </p:nvPicPr>
        <p:blipFill>
          <a:blip r:embed="rId3"/>
          <a:stretch>
            <a:fillRect/>
          </a:stretch>
        </p:blipFill>
        <p:spPr>
          <a:xfrm>
            <a:off x="6904740" y="1565575"/>
            <a:ext cx="3648584" cy="3162741"/>
          </a:xfrm>
          <a:prstGeom prst="rect">
            <a:avLst/>
          </a:prstGeom>
        </p:spPr>
      </p:pic>
    </p:spTree>
    <p:extLst>
      <p:ext uri="{BB962C8B-B14F-4D97-AF65-F5344CB8AC3E}">
        <p14:creationId xmlns:p14="http://schemas.microsoft.com/office/powerpoint/2010/main" val="3700579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6" name="図 5">
            <a:extLst>
              <a:ext uri="{FF2B5EF4-FFF2-40B4-BE49-F238E27FC236}">
                <a16:creationId xmlns:a16="http://schemas.microsoft.com/office/drawing/2014/main" id="{684DE7F0-AF17-B34C-6350-402ED862FC47}"/>
              </a:ext>
            </a:extLst>
          </p:cNvPr>
          <p:cNvPicPr>
            <a:picLocks noChangeAspect="1"/>
          </p:cNvPicPr>
          <p:nvPr/>
        </p:nvPicPr>
        <p:blipFill>
          <a:blip r:embed="rId2"/>
          <a:stretch>
            <a:fillRect/>
          </a:stretch>
        </p:blipFill>
        <p:spPr>
          <a:xfrm>
            <a:off x="175832" y="1396496"/>
            <a:ext cx="3820058" cy="4982270"/>
          </a:xfrm>
          <a:prstGeom prst="rect">
            <a:avLst/>
          </a:prstGeom>
        </p:spPr>
      </p:pic>
      <p:pic>
        <p:nvPicPr>
          <p:cNvPr id="9" name="図 8">
            <a:extLst>
              <a:ext uri="{FF2B5EF4-FFF2-40B4-BE49-F238E27FC236}">
                <a16:creationId xmlns:a16="http://schemas.microsoft.com/office/drawing/2014/main" id="{981476AF-B75C-12B4-41D8-83BC627BEDCF}"/>
              </a:ext>
            </a:extLst>
          </p:cNvPr>
          <p:cNvPicPr>
            <a:picLocks noChangeAspect="1"/>
          </p:cNvPicPr>
          <p:nvPr/>
        </p:nvPicPr>
        <p:blipFill>
          <a:blip r:embed="rId3"/>
          <a:stretch>
            <a:fillRect/>
          </a:stretch>
        </p:blipFill>
        <p:spPr>
          <a:xfrm>
            <a:off x="7382352" y="1410785"/>
            <a:ext cx="3839111" cy="4953691"/>
          </a:xfrm>
          <a:prstGeom prst="rect">
            <a:avLst/>
          </a:prstGeom>
        </p:spPr>
      </p:pic>
    </p:spTree>
    <p:extLst>
      <p:ext uri="{BB962C8B-B14F-4D97-AF65-F5344CB8AC3E}">
        <p14:creationId xmlns:p14="http://schemas.microsoft.com/office/powerpoint/2010/main" val="1715826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5" name="図 4">
            <a:extLst>
              <a:ext uri="{FF2B5EF4-FFF2-40B4-BE49-F238E27FC236}">
                <a16:creationId xmlns:a16="http://schemas.microsoft.com/office/drawing/2014/main" id="{3C87BB34-63CF-9CB4-A004-2069C7AFDB64}"/>
              </a:ext>
            </a:extLst>
          </p:cNvPr>
          <p:cNvPicPr>
            <a:picLocks noChangeAspect="1"/>
          </p:cNvPicPr>
          <p:nvPr/>
        </p:nvPicPr>
        <p:blipFill>
          <a:blip r:embed="rId2"/>
          <a:stretch>
            <a:fillRect/>
          </a:stretch>
        </p:blipFill>
        <p:spPr>
          <a:xfrm>
            <a:off x="267629" y="1302114"/>
            <a:ext cx="3612453" cy="5529266"/>
          </a:xfrm>
          <a:prstGeom prst="rect">
            <a:avLst/>
          </a:prstGeom>
        </p:spPr>
      </p:pic>
      <p:pic>
        <p:nvPicPr>
          <p:cNvPr id="8" name="図 7">
            <a:extLst>
              <a:ext uri="{FF2B5EF4-FFF2-40B4-BE49-F238E27FC236}">
                <a16:creationId xmlns:a16="http://schemas.microsoft.com/office/drawing/2014/main" id="{3258AD36-08A4-8A68-0EBC-10D1C8E1515B}"/>
              </a:ext>
            </a:extLst>
          </p:cNvPr>
          <p:cNvPicPr>
            <a:picLocks noChangeAspect="1"/>
          </p:cNvPicPr>
          <p:nvPr/>
        </p:nvPicPr>
        <p:blipFill>
          <a:blip r:embed="rId3"/>
          <a:stretch>
            <a:fillRect/>
          </a:stretch>
        </p:blipFill>
        <p:spPr>
          <a:xfrm>
            <a:off x="6767482" y="1520338"/>
            <a:ext cx="3724795" cy="4858428"/>
          </a:xfrm>
          <a:prstGeom prst="rect">
            <a:avLst/>
          </a:prstGeom>
        </p:spPr>
      </p:pic>
    </p:spTree>
    <p:extLst>
      <p:ext uri="{BB962C8B-B14F-4D97-AF65-F5344CB8AC3E}">
        <p14:creationId xmlns:p14="http://schemas.microsoft.com/office/powerpoint/2010/main" val="29869226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6" name="図 5">
            <a:extLst>
              <a:ext uri="{FF2B5EF4-FFF2-40B4-BE49-F238E27FC236}">
                <a16:creationId xmlns:a16="http://schemas.microsoft.com/office/drawing/2014/main" id="{BED6090E-9781-4DCE-3237-1150BD8CAF98}"/>
              </a:ext>
            </a:extLst>
          </p:cNvPr>
          <p:cNvPicPr>
            <a:picLocks noChangeAspect="1"/>
          </p:cNvPicPr>
          <p:nvPr/>
        </p:nvPicPr>
        <p:blipFill>
          <a:blip r:embed="rId2"/>
          <a:stretch>
            <a:fillRect/>
          </a:stretch>
        </p:blipFill>
        <p:spPr>
          <a:xfrm>
            <a:off x="285750" y="1302113"/>
            <a:ext cx="3654719" cy="5405751"/>
          </a:xfrm>
          <a:prstGeom prst="rect">
            <a:avLst/>
          </a:prstGeom>
        </p:spPr>
      </p:pic>
      <p:pic>
        <p:nvPicPr>
          <p:cNvPr id="9" name="図 8">
            <a:extLst>
              <a:ext uri="{FF2B5EF4-FFF2-40B4-BE49-F238E27FC236}">
                <a16:creationId xmlns:a16="http://schemas.microsoft.com/office/drawing/2014/main" id="{EACAA113-11E5-B576-48AF-46F02231C4C7}"/>
              </a:ext>
            </a:extLst>
          </p:cNvPr>
          <p:cNvPicPr>
            <a:picLocks noChangeAspect="1"/>
          </p:cNvPicPr>
          <p:nvPr/>
        </p:nvPicPr>
        <p:blipFill>
          <a:blip r:embed="rId3"/>
          <a:stretch>
            <a:fillRect/>
          </a:stretch>
        </p:blipFill>
        <p:spPr>
          <a:xfrm>
            <a:off x="6830602" y="1302113"/>
            <a:ext cx="3686689" cy="5191850"/>
          </a:xfrm>
          <a:prstGeom prst="rect">
            <a:avLst/>
          </a:prstGeom>
        </p:spPr>
      </p:pic>
    </p:spTree>
    <p:extLst>
      <p:ext uri="{BB962C8B-B14F-4D97-AF65-F5344CB8AC3E}">
        <p14:creationId xmlns:p14="http://schemas.microsoft.com/office/powerpoint/2010/main" val="620610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5" name="図 4">
            <a:extLst>
              <a:ext uri="{FF2B5EF4-FFF2-40B4-BE49-F238E27FC236}">
                <a16:creationId xmlns:a16="http://schemas.microsoft.com/office/drawing/2014/main" id="{B2DE7001-B671-10E6-F406-87BF01FC97F5}"/>
              </a:ext>
            </a:extLst>
          </p:cNvPr>
          <p:cNvPicPr>
            <a:picLocks noChangeAspect="1"/>
          </p:cNvPicPr>
          <p:nvPr/>
        </p:nvPicPr>
        <p:blipFill>
          <a:blip r:embed="rId2"/>
          <a:stretch>
            <a:fillRect/>
          </a:stretch>
        </p:blipFill>
        <p:spPr>
          <a:xfrm>
            <a:off x="285750" y="1339970"/>
            <a:ext cx="3393884" cy="5424725"/>
          </a:xfrm>
          <a:prstGeom prst="rect">
            <a:avLst/>
          </a:prstGeom>
        </p:spPr>
      </p:pic>
      <p:pic>
        <p:nvPicPr>
          <p:cNvPr id="8" name="図 7">
            <a:extLst>
              <a:ext uri="{FF2B5EF4-FFF2-40B4-BE49-F238E27FC236}">
                <a16:creationId xmlns:a16="http://schemas.microsoft.com/office/drawing/2014/main" id="{270D4FF5-2637-D9EB-CF5F-5703D56A1C82}"/>
              </a:ext>
            </a:extLst>
          </p:cNvPr>
          <p:cNvPicPr>
            <a:picLocks noChangeAspect="1"/>
          </p:cNvPicPr>
          <p:nvPr/>
        </p:nvPicPr>
        <p:blipFill>
          <a:blip r:embed="rId3"/>
          <a:stretch>
            <a:fillRect/>
          </a:stretch>
        </p:blipFill>
        <p:spPr>
          <a:xfrm>
            <a:off x="6199368" y="1052235"/>
            <a:ext cx="3715268" cy="5811061"/>
          </a:xfrm>
          <a:prstGeom prst="rect">
            <a:avLst/>
          </a:prstGeom>
        </p:spPr>
      </p:pic>
    </p:spTree>
    <p:extLst>
      <p:ext uri="{BB962C8B-B14F-4D97-AF65-F5344CB8AC3E}">
        <p14:creationId xmlns:p14="http://schemas.microsoft.com/office/powerpoint/2010/main" val="828329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1-1-1.IT</a:t>
            </a:r>
            <a:r>
              <a:rPr lang="ja-JP" altLang="en-US" dirty="0"/>
              <a:t>技術者のイメージ</a:t>
            </a:r>
            <a:endParaRPr kumimoji="1" lang="ja-JP" altLang="en-US" dirty="0"/>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ja-JP" altLang="en-US"/>
              <a:t>ディスカッションテーマ</a:t>
            </a:r>
            <a:endParaRPr lang="en-US" altLang="ja-JP"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1302114"/>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a:t>IT</a:t>
            </a:r>
            <a:r>
              <a:rPr kumimoji="1" lang="ja-JP" altLang="en-US"/>
              <a:t>技術者というと、どんなイメージを持ちますか？</a:t>
            </a:r>
            <a:endParaRPr kumimoji="1" lang="en-US" altLang="ja-JP"/>
          </a:p>
        </p:txBody>
      </p:sp>
      <p:pic>
        <p:nvPicPr>
          <p:cNvPr id="5122" name="Picture 2" descr="イラストや 妄想」の検索結果 - Yahoo!検索（画像） | かわいいステッカー, うちわ デザイン, いらすとや かわいい">
            <a:extLst>
              <a:ext uri="{FF2B5EF4-FFF2-40B4-BE49-F238E27FC236}">
                <a16:creationId xmlns:a16="http://schemas.microsoft.com/office/drawing/2014/main" id="{E3E348C0-D20A-E1DB-87E3-9050C5B80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5121" y="3768435"/>
            <a:ext cx="2102440" cy="252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0934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6" name="図 5">
            <a:extLst>
              <a:ext uri="{FF2B5EF4-FFF2-40B4-BE49-F238E27FC236}">
                <a16:creationId xmlns:a16="http://schemas.microsoft.com/office/drawing/2014/main" id="{995BC3AB-456B-AD7B-7EA3-A0D644AD80F4}"/>
              </a:ext>
            </a:extLst>
          </p:cNvPr>
          <p:cNvPicPr>
            <a:picLocks noChangeAspect="1"/>
          </p:cNvPicPr>
          <p:nvPr/>
        </p:nvPicPr>
        <p:blipFill>
          <a:blip r:embed="rId2"/>
          <a:stretch>
            <a:fillRect/>
          </a:stretch>
        </p:blipFill>
        <p:spPr>
          <a:xfrm>
            <a:off x="267629" y="1430278"/>
            <a:ext cx="3686689" cy="4820323"/>
          </a:xfrm>
          <a:prstGeom prst="rect">
            <a:avLst/>
          </a:prstGeom>
        </p:spPr>
      </p:pic>
      <p:pic>
        <p:nvPicPr>
          <p:cNvPr id="9" name="図 8">
            <a:extLst>
              <a:ext uri="{FF2B5EF4-FFF2-40B4-BE49-F238E27FC236}">
                <a16:creationId xmlns:a16="http://schemas.microsoft.com/office/drawing/2014/main" id="{6E52A1D2-F87F-E50E-3125-8F7C83E8363C}"/>
              </a:ext>
            </a:extLst>
          </p:cNvPr>
          <p:cNvPicPr>
            <a:picLocks noChangeAspect="1"/>
          </p:cNvPicPr>
          <p:nvPr/>
        </p:nvPicPr>
        <p:blipFill>
          <a:blip r:embed="rId3"/>
          <a:stretch>
            <a:fillRect/>
          </a:stretch>
        </p:blipFill>
        <p:spPr>
          <a:xfrm>
            <a:off x="6833583" y="1430278"/>
            <a:ext cx="3724795" cy="4639322"/>
          </a:xfrm>
          <a:prstGeom prst="rect">
            <a:avLst/>
          </a:prstGeom>
        </p:spPr>
      </p:pic>
    </p:spTree>
    <p:extLst>
      <p:ext uri="{BB962C8B-B14F-4D97-AF65-F5344CB8AC3E}">
        <p14:creationId xmlns:p14="http://schemas.microsoft.com/office/powerpoint/2010/main" val="638640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5" name="図 4">
            <a:extLst>
              <a:ext uri="{FF2B5EF4-FFF2-40B4-BE49-F238E27FC236}">
                <a16:creationId xmlns:a16="http://schemas.microsoft.com/office/drawing/2014/main" id="{A0F21A6B-7007-A454-895B-55BCCA97E3A5}"/>
              </a:ext>
            </a:extLst>
          </p:cNvPr>
          <p:cNvPicPr>
            <a:picLocks noChangeAspect="1"/>
          </p:cNvPicPr>
          <p:nvPr/>
        </p:nvPicPr>
        <p:blipFill>
          <a:blip r:embed="rId2"/>
          <a:stretch>
            <a:fillRect/>
          </a:stretch>
        </p:blipFill>
        <p:spPr>
          <a:xfrm>
            <a:off x="158560" y="1527785"/>
            <a:ext cx="3810532" cy="4401164"/>
          </a:xfrm>
          <a:prstGeom prst="rect">
            <a:avLst/>
          </a:prstGeom>
        </p:spPr>
      </p:pic>
      <p:pic>
        <p:nvPicPr>
          <p:cNvPr id="8" name="図 7">
            <a:extLst>
              <a:ext uri="{FF2B5EF4-FFF2-40B4-BE49-F238E27FC236}">
                <a16:creationId xmlns:a16="http://schemas.microsoft.com/office/drawing/2014/main" id="{506CDF88-8FFB-7AF3-1CAF-A890BDF7342D}"/>
              </a:ext>
            </a:extLst>
          </p:cNvPr>
          <p:cNvPicPr>
            <a:picLocks noChangeAspect="1"/>
          </p:cNvPicPr>
          <p:nvPr/>
        </p:nvPicPr>
        <p:blipFill>
          <a:blip r:embed="rId3"/>
          <a:stretch>
            <a:fillRect/>
          </a:stretch>
        </p:blipFill>
        <p:spPr>
          <a:xfrm>
            <a:off x="6635279" y="1302114"/>
            <a:ext cx="3724795" cy="5306165"/>
          </a:xfrm>
          <a:prstGeom prst="rect">
            <a:avLst/>
          </a:prstGeom>
        </p:spPr>
      </p:pic>
    </p:spTree>
    <p:extLst>
      <p:ext uri="{BB962C8B-B14F-4D97-AF65-F5344CB8AC3E}">
        <p14:creationId xmlns:p14="http://schemas.microsoft.com/office/powerpoint/2010/main" val="28846747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6" name="図 5">
            <a:extLst>
              <a:ext uri="{FF2B5EF4-FFF2-40B4-BE49-F238E27FC236}">
                <a16:creationId xmlns:a16="http://schemas.microsoft.com/office/drawing/2014/main" id="{BC4ED553-1ACF-F7C1-354C-BA89B69FEF5A}"/>
              </a:ext>
            </a:extLst>
          </p:cNvPr>
          <p:cNvPicPr>
            <a:picLocks noChangeAspect="1"/>
          </p:cNvPicPr>
          <p:nvPr/>
        </p:nvPicPr>
        <p:blipFill>
          <a:blip r:embed="rId2"/>
          <a:stretch>
            <a:fillRect/>
          </a:stretch>
        </p:blipFill>
        <p:spPr>
          <a:xfrm>
            <a:off x="285750" y="1302114"/>
            <a:ext cx="3675863" cy="5555886"/>
          </a:xfrm>
          <a:prstGeom prst="rect">
            <a:avLst/>
          </a:prstGeom>
        </p:spPr>
      </p:pic>
      <p:pic>
        <p:nvPicPr>
          <p:cNvPr id="9" name="図 8">
            <a:extLst>
              <a:ext uri="{FF2B5EF4-FFF2-40B4-BE49-F238E27FC236}">
                <a16:creationId xmlns:a16="http://schemas.microsoft.com/office/drawing/2014/main" id="{0B9C99C4-F0CC-D1DD-AF07-6C4AE01DEC25}"/>
              </a:ext>
            </a:extLst>
          </p:cNvPr>
          <p:cNvPicPr>
            <a:picLocks noChangeAspect="1"/>
          </p:cNvPicPr>
          <p:nvPr/>
        </p:nvPicPr>
        <p:blipFill>
          <a:blip r:embed="rId3"/>
          <a:stretch>
            <a:fillRect/>
          </a:stretch>
        </p:blipFill>
        <p:spPr>
          <a:xfrm>
            <a:off x="6490472" y="1220699"/>
            <a:ext cx="3896269" cy="5239481"/>
          </a:xfrm>
          <a:prstGeom prst="rect">
            <a:avLst/>
          </a:prstGeom>
        </p:spPr>
      </p:pic>
    </p:spTree>
    <p:extLst>
      <p:ext uri="{BB962C8B-B14F-4D97-AF65-F5344CB8AC3E}">
        <p14:creationId xmlns:p14="http://schemas.microsoft.com/office/powerpoint/2010/main" val="14011015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5" name="図 4">
            <a:extLst>
              <a:ext uri="{FF2B5EF4-FFF2-40B4-BE49-F238E27FC236}">
                <a16:creationId xmlns:a16="http://schemas.microsoft.com/office/drawing/2014/main" id="{73158151-8350-3FC5-C416-D173CCFC7B9F}"/>
              </a:ext>
            </a:extLst>
          </p:cNvPr>
          <p:cNvPicPr>
            <a:picLocks noChangeAspect="1"/>
          </p:cNvPicPr>
          <p:nvPr/>
        </p:nvPicPr>
        <p:blipFill>
          <a:blip r:embed="rId2"/>
          <a:stretch>
            <a:fillRect/>
          </a:stretch>
        </p:blipFill>
        <p:spPr>
          <a:xfrm>
            <a:off x="267629" y="1491759"/>
            <a:ext cx="3772426" cy="4887007"/>
          </a:xfrm>
          <a:prstGeom prst="rect">
            <a:avLst/>
          </a:prstGeom>
        </p:spPr>
      </p:pic>
      <p:pic>
        <p:nvPicPr>
          <p:cNvPr id="8" name="図 7">
            <a:extLst>
              <a:ext uri="{FF2B5EF4-FFF2-40B4-BE49-F238E27FC236}">
                <a16:creationId xmlns:a16="http://schemas.microsoft.com/office/drawing/2014/main" id="{E10B8A26-03F9-A149-5081-63CCD4F5FF61}"/>
              </a:ext>
            </a:extLst>
          </p:cNvPr>
          <p:cNvPicPr>
            <a:picLocks noChangeAspect="1"/>
          </p:cNvPicPr>
          <p:nvPr/>
        </p:nvPicPr>
        <p:blipFill>
          <a:blip r:embed="rId3"/>
          <a:stretch>
            <a:fillRect/>
          </a:stretch>
        </p:blipFill>
        <p:spPr>
          <a:xfrm>
            <a:off x="6499546" y="1447224"/>
            <a:ext cx="4172532" cy="4143953"/>
          </a:xfrm>
          <a:prstGeom prst="rect">
            <a:avLst/>
          </a:prstGeom>
        </p:spPr>
      </p:pic>
    </p:spTree>
    <p:extLst>
      <p:ext uri="{BB962C8B-B14F-4D97-AF65-F5344CB8AC3E}">
        <p14:creationId xmlns:p14="http://schemas.microsoft.com/office/powerpoint/2010/main" val="309521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6" name="図 5">
            <a:extLst>
              <a:ext uri="{FF2B5EF4-FFF2-40B4-BE49-F238E27FC236}">
                <a16:creationId xmlns:a16="http://schemas.microsoft.com/office/drawing/2014/main" id="{FEB09350-FA63-F52E-07FD-3B6B8AEA53BF}"/>
              </a:ext>
            </a:extLst>
          </p:cNvPr>
          <p:cNvPicPr>
            <a:picLocks noChangeAspect="1"/>
          </p:cNvPicPr>
          <p:nvPr/>
        </p:nvPicPr>
        <p:blipFill>
          <a:blip r:embed="rId2"/>
          <a:stretch>
            <a:fillRect/>
          </a:stretch>
        </p:blipFill>
        <p:spPr>
          <a:xfrm>
            <a:off x="451836" y="987305"/>
            <a:ext cx="3686689" cy="5706271"/>
          </a:xfrm>
          <a:prstGeom prst="rect">
            <a:avLst/>
          </a:prstGeom>
        </p:spPr>
      </p:pic>
      <p:pic>
        <p:nvPicPr>
          <p:cNvPr id="9" name="図 8">
            <a:extLst>
              <a:ext uri="{FF2B5EF4-FFF2-40B4-BE49-F238E27FC236}">
                <a16:creationId xmlns:a16="http://schemas.microsoft.com/office/drawing/2014/main" id="{CD98981A-35F2-5C9A-785A-4DDE3C511BBD}"/>
              </a:ext>
            </a:extLst>
          </p:cNvPr>
          <p:cNvPicPr>
            <a:picLocks noChangeAspect="1"/>
          </p:cNvPicPr>
          <p:nvPr/>
        </p:nvPicPr>
        <p:blipFill>
          <a:blip r:embed="rId3"/>
          <a:stretch>
            <a:fillRect/>
          </a:stretch>
        </p:blipFill>
        <p:spPr>
          <a:xfrm>
            <a:off x="6364945" y="1494677"/>
            <a:ext cx="4001058" cy="5363323"/>
          </a:xfrm>
          <a:prstGeom prst="rect">
            <a:avLst/>
          </a:prstGeom>
        </p:spPr>
      </p:pic>
    </p:spTree>
    <p:extLst>
      <p:ext uri="{BB962C8B-B14F-4D97-AF65-F5344CB8AC3E}">
        <p14:creationId xmlns:p14="http://schemas.microsoft.com/office/powerpoint/2010/main" val="22552761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5" name="図 4">
            <a:extLst>
              <a:ext uri="{FF2B5EF4-FFF2-40B4-BE49-F238E27FC236}">
                <a16:creationId xmlns:a16="http://schemas.microsoft.com/office/drawing/2014/main" id="{65218F19-84D2-68CC-B929-D88483D52733}"/>
              </a:ext>
            </a:extLst>
          </p:cNvPr>
          <p:cNvPicPr>
            <a:picLocks noChangeAspect="1"/>
          </p:cNvPicPr>
          <p:nvPr/>
        </p:nvPicPr>
        <p:blipFill>
          <a:blip r:embed="rId2"/>
          <a:stretch>
            <a:fillRect/>
          </a:stretch>
        </p:blipFill>
        <p:spPr>
          <a:xfrm>
            <a:off x="378865" y="1565575"/>
            <a:ext cx="3458058" cy="4420217"/>
          </a:xfrm>
          <a:prstGeom prst="rect">
            <a:avLst/>
          </a:prstGeom>
        </p:spPr>
      </p:pic>
      <p:pic>
        <p:nvPicPr>
          <p:cNvPr id="8" name="図 7">
            <a:extLst>
              <a:ext uri="{FF2B5EF4-FFF2-40B4-BE49-F238E27FC236}">
                <a16:creationId xmlns:a16="http://schemas.microsoft.com/office/drawing/2014/main" id="{AFE6F73E-C67C-1CC6-50C7-86B1EB16BA1D}"/>
              </a:ext>
            </a:extLst>
          </p:cNvPr>
          <p:cNvPicPr>
            <a:picLocks noChangeAspect="1"/>
          </p:cNvPicPr>
          <p:nvPr/>
        </p:nvPicPr>
        <p:blipFill>
          <a:blip r:embed="rId3"/>
          <a:stretch>
            <a:fillRect/>
          </a:stretch>
        </p:blipFill>
        <p:spPr>
          <a:xfrm>
            <a:off x="6347618" y="1302114"/>
            <a:ext cx="3801005" cy="5382376"/>
          </a:xfrm>
          <a:prstGeom prst="rect">
            <a:avLst/>
          </a:prstGeom>
        </p:spPr>
      </p:pic>
    </p:spTree>
    <p:extLst>
      <p:ext uri="{BB962C8B-B14F-4D97-AF65-F5344CB8AC3E}">
        <p14:creationId xmlns:p14="http://schemas.microsoft.com/office/powerpoint/2010/main" val="36950787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6" name="図 5">
            <a:extLst>
              <a:ext uri="{FF2B5EF4-FFF2-40B4-BE49-F238E27FC236}">
                <a16:creationId xmlns:a16="http://schemas.microsoft.com/office/drawing/2014/main" id="{1A424634-01EE-2F63-A4C3-3C3C2B6EC84F}"/>
              </a:ext>
            </a:extLst>
          </p:cNvPr>
          <p:cNvPicPr>
            <a:picLocks noChangeAspect="1"/>
          </p:cNvPicPr>
          <p:nvPr/>
        </p:nvPicPr>
        <p:blipFill>
          <a:blip r:embed="rId2"/>
          <a:stretch>
            <a:fillRect/>
          </a:stretch>
        </p:blipFill>
        <p:spPr>
          <a:xfrm>
            <a:off x="481322" y="1115582"/>
            <a:ext cx="3781953" cy="5649113"/>
          </a:xfrm>
          <a:prstGeom prst="rect">
            <a:avLst/>
          </a:prstGeom>
        </p:spPr>
      </p:pic>
      <p:pic>
        <p:nvPicPr>
          <p:cNvPr id="9" name="図 8">
            <a:extLst>
              <a:ext uri="{FF2B5EF4-FFF2-40B4-BE49-F238E27FC236}">
                <a16:creationId xmlns:a16="http://schemas.microsoft.com/office/drawing/2014/main" id="{E0331E5C-E0FD-178C-AFA9-8585A4A083AA}"/>
              </a:ext>
            </a:extLst>
          </p:cNvPr>
          <p:cNvPicPr>
            <a:picLocks noChangeAspect="1"/>
          </p:cNvPicPr>
          <p:nvPr/>
        </p:nvPicPr>
        <p:blipFill>
          <a:blip r:embed="rId3"/>
          <a:stretch>
            <a:fillRect/>
          </a:stretch>
        </p:blipFill>
        <p:spPr>
          <a:xfrm>
            <a:off x="6612080" y="1172739"/>
            <a:ext cx="3991532" cy="5534797"/>
          </a:xfrm>
          <a:prstGeom prst="rect">
            <a:avLst/>
          </a:prstGeom>
        </p:spPr>
      </p:pic>
    </p:spTree>
    <p:extLst>
      <p:ext uri="{BB962C8B-B14F-4D97-AF65-F5344CB8AC3E}">
        <p14:creationId xmlns:p14="http://schemas.microsoft.com/office/powerpoint/2010/main" val="22965184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5" name="図 4">
            <a:extLst>
              <a:ext uri="{FF2B5EF4-FFF2-40B4-BE49-F238E27FC236}">
                <a16:creationId xmlns:a16="http://schemas.microsoft.com/office/drawing/2014/main" id="{D64E52E0-333F-4FE9-31C4-15B8E202F020}"/>
              </a:ext>
            </a:extLst>
          </p:cNvPr>
          <p:cNvPicPr>
            <a:picLocks noChangeAspect="1"/>
          </p:cNvPicPr>
          <p:nvPr/>
        </p:nvPicPr>
        <p:blipFill>
          <a:blip r:embed="rId2"/>
          <a:stretch>
            <a:fillRect/>
          </a:stretch>
        </p:blipFill>
        <p:spPr>
          <a:xfrm>
            <a:off x="546483" y="1227939"/>
            <a:ext cx="3277057" cy="5630061"/>
          </a:xfrm>
          <a:prstGeom prst="rect">
            <a:avLst/>
          </a:prstGeom>
        </p:spPr>
      </p:pic>
      <p:pic>
        <p:nvPicPr>
          <p:cNvPr id="8" name="図 7">
            <a:extLst>
              <a:ext uri="{FF2B5EF4-FFF2-40B4-BE49-F238E27FC236}">
                <a16:creationId xmlns:a16="http://schemas.microsoft.com/office/drawing/2014/main" id="{C449AF84-3844-B374-1144-2E671B51EAE9}"/>
              </a:ext>
            </a:extLst>
          </p:cNvPr>
          <p:cNvPicPr>
            <a:picLocks noChangeAspect="1"/>
          </p:cNvPicPr>
          <p:nvPr/>
        </p:nvPicPr>
        <p:blipFill>
          <a:blip r:embed="rId3"/>
          <a:stretch>
            <a:fillRect/>
          </a:stretch>
        </p:blipFill>
        <p:spPr>
          <a:xfrm>
            <a:off x="6819003" y="1376289"/>
            <a:ext cx="3820058" cy="4772691"/>
          </a:xfrm>
          <a:prstGeom prst="rect">
            <a:avLst/>
          </a:prstGeom>
        </p:spPr>
      </p:pic>
    </p:spTree>
    <p:extLst>
      <p:ext uri="{BB962C8B-B14F-4D97-AF65-F5344CB8AC3E}">
        <p14:creationId xmlns:p14="http://schemas.microsoft.com/office/powerpoint/2010/main" val="41014203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9" name="図 8">
            <a:extLst>
              <a:ext uri="{FF2B5EF4-FFF2-40B4-BE49-F238E27FC236}">
                <a16:creationId xmlns:a16="http://schemas.microsoft.com/office/drawing/2014/main" id="{444D22EB-A8AF-415D-6856-5EC61B62F0E3}"/>
              </a:ext>
            </a:extLst>
          </p:cNvPr>
          <p:cNvPicPr>
            <a:picLocks noChangeAspect="1"/>
          </p:cNvPicPr>
          <p:nvPr/>
        </p:nvPicPr>
        <p:blipFill>
          <a:blip r:embed="rId2"/>
          <a:stretch>
            <a:fillRect/>
          </a:stretch>
        </p:blipFill>
        <p:spPr>
          <a:xfrm>
            <a:off x="267629" y="1565575"/>
            <a:ext cx="3753374" cy="3029373"/>
          </a:xfrm>
          <a:prstGeom prst="rect">
            <a:avLst/>
          </a:prstGeom>
        </p:spPr>
      </p:pic>
      <p:pic>
        <p:nvPicPr>
          <p:cNvPr id="11" name="図 10">
            <a:extLst>
              <a:ext uri="{FF2B5EF4-FFF2-40B4-BE49-F238E27FC236}">
                <a16:creationId xmlns:a16="http://schemas.microsoft.com/office/drawing/2014/main" id="{9B2E65B0-5415-0921-8F1A-0F289721E96B}"/>
              </a:ext>
            </a:extLst>
          </p:cNvPr>
          <p:cNvPicPr>
            <a:picLocks noChangeAspect="1"/>
          </p:cNvPicPr>
          <p:nvPr/>
        </p:nvPicPr>
        <p:blipFill>
          <a:blip r:embed="rId3"/>
          <a:stretch>
            <a:fillRect/>
          </a:stretch>
        </p:blipFill>
        <p:spPr>
          <a:xfrm>
            <a:off x="7279929" y="1373120"/>
            <a:ext cx="3867690" cy="4934639"/>
          </a:xfrm>
          <a:prstGeom prst="rect">
            <a:avLst/>
          </a:prstGeom>
        </p:spPr>
      </p:pic>
    </p:spTree>
    <p:extLst>
      <p:ext uri="{BB962C8B-B14F-4D97-AF65-F5344CB8AC3E}">
        <p14:creationId xmlns:p14="http://schemas.microsoft.com/office/powerpoint/2010/main" val="39675045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1-2-5.</a:t>
            </a:r>
            <a:r>
              <a:rPr lang="ja-JP" altLang="en-US"/>
              <a:t>アルゴリズムとデータ構造</a:t>
            </a:r>
            <a:endParaRPr kumimoji="1" lang="ja-JP" altLang="en-US"/>
          </a:p>
        </p:txBody>
      </p:sp>
      <p:pic>
        <p:nvPicPr>
          <p:cNvPr id="5" name="図 4">
            <a:extLst>
              <a:ext uri="{FF2B5EF4-FFF2-40B4-BE49-F238E27FC236}">
                <a16:creationId xmlns:a16="http://schemas.microsoft.com/office/drawing/2014/main" id="{6555118D-2E84-DA0A-A05A-EA84ECF31A61}"/>
              </a:ext>
            </a:extLst>
          </p:cNvPr>
          <p:cNvPicPr>
            <a:picLocks noChangeAspect="1"/>
          </p:cNvPicPr>
          <p:nvPr/>
        </p:nvPicPr>
        <p:blipFill>
          <a:blip r:embed="rId2"/>
          <a:stretch>
            <a:fillRect/>
          </a:stretch>
        </p:blipFill>
        <p:spPr>
          <a:xfrm>
            <a:off x="267629" y="1675177"/>
            <a:ext cx="3820058" cy="3439005"/>
          </a:xfrm>
          <a:prstGeom prst="rect">
            <a:avLst/>
          </a:prstGeom>
        </p:spPr>
      </p:pic>
    </p:spTree>
    <p:extLst>
      <p:ext uri="{BB962C8B-B14F-4D97-AF65-F5344CB8AC3E}">
        <p14:creationId xmlns:p14="http://schemas.microsoft.com/office/powerpoint/2010/main" val="3879030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1-1-1.IT</a:t>
            </a:r>
            <a:r>
              <a:rPr lang="ja-JP" altLang="en-US" dirty="0"/>
              <a:t>技術者のイメージ</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「今後も伸びていく業界」の将来性にプラスイメージ</a:t>
            </a:r>
          </a:p>
        </p:txBody>
      </p:sp>
      <p:pic>
        <p:nvPicPr>
          <p:cNvPr id="1028" name="Picture 4">
            <a:extLst>
              <a:ext uri="{FF2B5EF4-FFF2-40B4-BE49-F238E27FC236}">
                <a16:creationId xmlns:a16="http://schemas.microsoft.com/office/drawing/2014/main" id="{CB807B69-7E54-20F6-F5E9-ADFCD6BA1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4571" y="2813775"/>
            <a:ext cx="3374825" cy="391822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D247850-3959-2DE2-2092-463709BF0895}"/>
              </a:ext>
            </a:extLst>
          </p:cNvPr>
          <p:cNvSpPr txBox="1"/>
          <p:nvPr/>
        </p:nvSpPr>
        <p:spPr>
          <a:xfrm>
            <a:off x="5125584" y="6396335"/>
            <a:ext cx="5719836" cy="461665"/>
          </a:xfrm>
          <a:prstGeom prst="rect">
            <a:avLst/>
          </a:prstGeom>
          <a:noFill/>
        </p:spPr>
        <p:txBody>
          <a:bodyPr wrap="none" rtlCol="0">
            <a:spAutoFit/>
          </a:bodyPr>
          <a:lstStyle/>
          <a:p>
            <a:r>
              <a:rPr kumimoji="1" lang="en-US" altLang="ja-JP" sz="1200"/>
              <a:t>【</a:t>
            </a:r>
            <a:r>
              <a:rPr kumimoji="1" lang="ja-JP" altLang="en-US" sz="1200"/>
              <a:t>学生業界別イメージ調査「</a:t>
            </a:r>
            <a:r>
              <a:rPr kumimoji="1" lang="en-US" altLang="ja-JP" sz="1200"/>
              <a:t>IT</a:t>
            </a:r>
            <a:r>
              <a:rPr kumimoji="1" lang="ja-JP" altLang="en-US" sz="1200"/>
              <a:t>業界編」</a:t>
            </a:r>
            <a:r>
              <a:rPr lang="en-US" altLang="ja-JP" sz="1200"/>
              <a:t>】</a:t>
            </a:r>
            <a:endParaRPr kumimoji="1" lang="en-US" altLang="ja-JP" sz="1200"/>
          </a:p>
          <a:p>
            <a:r>
              <a:rPr kumimoji="1" lang="en-US" altLang="ja-JP" sz="1200"/>
              <a:t>https://prtimes.jp/main/html/rd/p/000000057.000058834.html</a:t>
            </a:r>
            <a:endParaRPr kumimoji="1" lang="ja-JP" altLang="en-US" sz="1200"/>
          </a:p>
        </p:txBody>
      </p:sp>
      <p:sp>
        <p:nvSpPr>
          <p:cNvPr id="3" name="テキスト ボックス 2">
            <a:extLst>
              <a:ext uri="{FF2B5EF4-FFF2-40B4-BE49-F238E27FC236}">
                <a16:creationId xmlns:a16="http://schemas.microsoft.com/office/drawing/2014/main" id="{D47AE366-9D00-820B-8B77-5EB012BABD5C}"/>
              </a:ext>
            </a:extLst>
          </p:cNvPr>
          <p:cNvSpPr txBox="1"/>
          <p:nvPr/>
        </p:nvSpPr>
        <p:spPr>
          <a:xfrm>
            <a:off x="684557" y="1330282"/>
            <a:ext cx="11221693" cy="1384995"/>
          </a:xfrm>
          <a:prstGeom prst="rect">
            <a:avLst/>
          </a:prstGeom>
          <a:noFill/>
        </p:spPr>
        <p:txBody>
          <a:bodyPr wrap="square" rtlCol="0">
            <a:spAutoFit/>
          </a:bodyPr>
          <a:lstStyle/>
          <a:p>
            <a:r>
              <a:rPr kumimoji="1" lang="ja-JP" altLang="en-US" sz="1400"/>
              <a:t>設問</a:t>
            </a:r>
            <a:r>
              <a:rPr kumimoji="1" lang="en-US" altLang="ja-JP" sz="1400"/>
              <a:t>1</a:t>
            </a:r>
            <a:r>
              <a:rPr kumimoji="1" lang="ja-JP" altLang="en-US" sz="1400"/>
              <a:t>、</a:t>
            </a:r>
            <a:r>
              <a:rPr kumimoji="1" lang="en-US" altLang="ja-JP" sz="1400"/>
              <a:t>2</a:t>
            </a:r>
            <a:r>
              <a:rPr kumimoji="1" lang="ja-JP" altLang="en-US" sz="1400"/>
              <a:t>では</a:t>
            </a:r>
            <a:r>
              <a:rPr kumimoji="1" lang="en-US" altLang="ja-JP" sz="1400"/>
              <a:t>IT</a:t>
            </a:r>
            <a:r>
              <a:rPr kumimoji="1" lang="ja-JP" altLang="en-US" sz="1400"/>
              <a:t>業界の良いイメージについて選択式と自由記述式で聞きました。</a:t>
            </a:r>
          </a:p>
          <a:p>
            <a:r>
              <a:rPr kumimoji="1" lang="ja-JP" altLang="en-US" sz="1400"/>
              <a:t>選択式の設問では「優秀な人材が多い」</a:t>
            </a:r>
            <a:r>
              <a:rPr kumimoji="1" lang="en-US" altLang="ja-JP" sz="1400"/>
              <a:t>37.0</a:t>
            </a:r>
            <a:r>
              <a:rPr kumimoji="1" lang="ja-JP" altLang="en-US" sz="1400"/>
              <a:t>％「若いうちから裁量権がある」</a:t>
            </a:r>
            <a:r>
              <a:rPr kumimoji="1" lang="en-US" altLang="ja-JP" sz="1400"/>
              <a:t>33.5</a:t>
            </a:r>
            <a:r>
              <a:rPr kumimoji="1" lang="ja-JP" altLang="en-US" sz="1400"/>
              <a:t>％「将来性がある」</a:t>
            </a:r>
            <a:r>
              <a:rPr kumimoji="1" lang="en-US" altLang="ja-JP" sz="1400"/>
              <a:t>32.8</a:t>
            </a:r>
            <a:r>
              <a:rPr kumimoji="1" lang="ja-JP" altLang="en-US" sz="1400"/>
              <a:t>％「安定している」</a:t>
            </a:r>
            <a:r>
              <a:rPr kumimoji="1" lang="en-US" altLang="ja-JP" sz="1400"/>
              <a:t>32.6</a:t>
            </a:r>
            <a:r>
              <a:rPr kumimoji="1" lang="ja-JP" altLang="en-US" sz="1400"/>
              <a:t>％といった回答が多数を占めました。今後も引き続き伸びていく業界のイメージを持っていることが推測できます。</a:t>
            </a:r>
          </a:p>
          <a:p>
            <a:r>
              <a:rPr kumimoji="1" lang="ja-JP" altLang="en-US" sz="1400"/>
              <a:t>一方で、ワークライフバランスなどの項目ではスコアが低く、ハードワークのイメージも強いようです。</a:t>
            </a:r>
          </a:p>
          <a:p>
            <a:r>
              <a:rPr kumimoji="1" lang="ja-JP" altLang="en-US" sz="1400"/>
              <a:t>自由記述式の設問では「理系が多い」「機械に強い」といった理系専門職のイメージが多かった一方で、「文系もいる」「周りの人と関わり合いながら仕事ができる」といった回答も少数ですがありました。また、「在宅ワークができる」といったコロナ禍を受けた世代らしい回答もありました。</a:t>
            </a:r>
          </a:p>
        </p:txBody>
      </p:sp>
      <p:pic>
        <p:nvPicPr>
          <p:cNvPr id="3074" name="Picture 2">
            <a:extLst>
              <a:ext uri="{FF2B5EF4-FFF2-40B4-BE49-F238E27FC236}">
                <a16:creationId xmlns:a16="http://schemas.microsoft.com/office/drawing/2014/main" id="{228A10E2-F3D7-852C-D97F-938267E40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5403" y="4346648"/>
            <a:ext cx="418147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4304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1-2-6.</a:t>
            </a:r>
            <a:r>
              <a:rPr lang="ja-JP" altLang="en-US" dirty="0"/>
              <a:t>システム開発</a:t>
            </a:r>
            <a:endParaRPr kumimoji="1"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00327"/>
            <a:ext cx="11344390" cy="211996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システム開発は一般的に長期間のプロジェクトとなり、多額のコストも発生します。システム開発の失敗はプロジェクトの失敗にとどまらず、経営の失敗につながるものです。</a:t>
            </a:r>
          </a:p>
          <a:p>
            <a:endParaRPr kumimoji="1" lang="ja-JP" altLang="en-US"/>
          </a:p>
          <a:p>
            <a:r>
              <a:rPr kumimoji="1" lang="ja-JP" altLang="en-US"/>
              <a:t>システム開発を成功に導くために、様々な開発手法が考え出されています。システムの開発手法は一通りではなく、業務やシステムの特性に応じて様々な選択肢から選ぶ必要があります。</a:t>
            </a:r>
            <a:endParaRPr kumimoji="1" lang="ja-JP" altLang="en-US" dirty="0"/>
          </a:p>
        </p:txBody>
      </p:sp>
    </p:spTree>
    <p:extLst>
      <p:ext uri="{BB962C8B-B14F-4D97-AF65-F5344CB8AC3E}">
        <p14:creationId xmlns:p14="http://schemas.microsoft.com/office/powerpoint/2010/main" val="9130346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1-2-6.</a:t>
            </a:r>
            <a:r>
              <a:rPr lang="ja-JP" altLang="en-US"/>
              <a:t>システム開発</a:t>
            </a:r>
            <a:endParaRPr kumimoji="1" lang="ja-JP" altLang="en-US"/>
          </a:p>
        </p:txBody>
      </p:sp>
      <p:pic>
        <p:nvPicPr>
          <p:cNvPr id="5" name="図 4">
            <a:extLst>
              <a:ext uri="{FF2B5EF4-FFF2-40B4-BE49-F238E27FC236}">
                <a16:creationId xmlns:a16="http://schemas.microsoft.com/office/drawing/2014/main" id="{107783C5-030D-ABF6-6612-0F423F8B1449}"/>
              </a:ext>
            </a:extLst>
          </p:cNvPr>
          <p:cNvPicPr>
            <a:picLocks noChangeAspect="1"/>
          </p:cNvPicPr>
          <p:nvPr/>
        </p:nvPicPr>
        <p:blipFill>
          <a:blip r:embed="rId2"/>
          <a:stretch>
            <a:fillRect/>
          </a:stretch>
        </p:blipFill>
        <p:spPr>
          <a:xfrm>
            <a:off x="267629" y="1442048"/>
            <a:ext cx="3810532" cy="4486901"/>
          </a:xfrm>
          <a:prstGeom prst="rect">
            <a:avLst/>
          </a:prstGeom>
        </p:spPr>
      </p:pic>
      <p:pic>
        <p:nvPicPr>
          <p:cNvPr id="7" name="図 6">
            <a:extLst>
              <a:ext uri="{FF2B5EF4-FFF2-40B4-BE49-F238E27FC236}">
                <a16:creationId xmlns:a16="http://schemas.microsoft.com/office/drawing/2014/main" id="{6F8C3CE5-332E-61F4-0A14-CD34B889D6FC}"/>
              </a:ext>
            </a:extLst>
          </p:cNvPr>
          <p:cNvPicPr>
            <a:picLocks noChangeAspect="1"/>
          </p:cNvPicPr>
          <p:nvPr/>
        </p:nvPicPr>
        <p:blipFill>
          <a:blip r:embed="rId3"/>
          <a:stretch>
            <a:fillRect/>
          </a:stretch>
        </p:blipFill>
        <p:spPr>
          <a:xfrm>
            <a:off x="6087269" y="1034936"/>
            <a:ext cx="3801005" cy="5611008"/>
          </a:xfrm>
          <a:prstGeom prst="rect">
            <a:avLst/>
          </a:prstGeom>
        </p:spPr>
      </p:pic>
    </p:spTree>
    <p:extLst>
      <p:ext uri="{BB962C8B-B14F-4D97-AF65-F5344CB8AC3E}">
        <p14:creationId xmlns:p14="http://schemas.microsoft.com/office/powerpoint/2010/main" val="21609559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1-2-6.</a:t>
            </a:r>
            <a:r>
              <a:rPr lang="ja-JP" altLang="en-US"/>
              <a:t>システム開発</a:t>
            </a:r>
            <a:endParaRPr kumimoji="1" lang="ja-JP" altLang="en-US"/>
          </a:p>
        </p:txBody>
      </p:sp>
      <p:pic>
        <p:nvPicPr>
          <p:cNvPr id="6" name="図 5">
            <a:extLst>
              <a:ext uri="{FF2B5EF4-FFF2-40B4-BE49-F238E27FC236}">
                <a16:creationId xmlns:a16="http://schemas.microsoft.com/office/drawing/2014/main" id="{004546C9-8AA9-9928-F9FB-1E3002CFEDF2}"/>
              </a:ext>
            </a:extLst>
          </p:cNvPr>
          <p:cNvPicPr>
            <a:picLocks noChangeAspect="1"/>
          </p:cNvPicPr>
          <p:nvPr/>
        </p:nvPicPr>
        <p:blipFill>
          <a:blip r:embed="rId2"/>
          <a:stretch>
            <a:fillRect/>
          </a:stretch>
        </p:blipFill>
        <p:spPr>
          <a:xfrm>
            <a:off x="166596" y="1603492"/>
            <a:ext cx="3772426" cy="3200847"/>
          </a:xfrm>
          <a:prstGeom prst="rect">
            <a:avLst/>
          </a:prstGeom>
        </p:spPr>
      </p:pic>
      <p:pic>
        <p:nvPicPr>
          <p:cNvPr id="9" name="図 8">
            <a:extLst>
              <a:ext uri="{FF2B5EF4-FFF2-40B4-BE49-F238E27FC236}">
                <a16:creationId xmlns:a16="http://schemas.microsoft.com/office/drawing/2014/main" id="{B41DF17C-C840-59F7-C211-41E507584D41}"/>
              </a:ext>
            </a:extLst>
          </p:cNvPr>
          <p:cNvPicPr>
            <a:picLocks noChangeAspect="1"/>
          </p:cNvPicPr>
          <p:nvPr/>
        </p:nvPicPr>
        <p:blipFill>
          <a:blip r:embed="rId3"/>
          <a:stretch>
            <a:fillRect/>
          </a:stretch>
        </p:blipFill>
        <p:spPr>
          <a:xfrm>
            <a:off x="7029813" y="1463180"/>
            <a:ext cx="3839111" cy="4915586"/>
          </a:xfrm>
          <a:prstGeom prst="rect">
            <a:avLst/>
          </a:prstGeom>
        </p:spPr>
      </p:pic>
    </p:spTree>
    <p:extLst>
      <p:ext uri="{BB962C8B-B14F-4D97-AF65-F5344CB8AC3E}">
        <p14:creationId xmlns:p14="http://schemas.microsoft.com/office/powerpoint/2010/main" val="3416239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1-2-6.</a:t>
            </a:r>
            <a:r>
              <a:rPr lang="ja-JP" altLang="en-US"/>
              <a:t>システム開発</a:t>
            </a:r>
            <a:endParaRPr kumimoji="1" lang="ja-JP" altLang="en-US"/>
          </a:p>
        </p:txBody>
      </p:sp>
      <p:pic>
        <p:nvPicPr>
          <p:cNvPr id="5" name="図 4">
            <a:extLst>
              <a:ext uri="{FF2B5EF4-FFF2-40B4-BE49-F238E27FC236}">
                <a16:creationId xmlns:a16="http://schemas.microsoft.com/office/drawing/2014/main" id="{60337690-8044-C231-081F-9034771FF6F8}"/>
              </a:ext>
            </a:extLst>
          </p:cNvPr>
          <p:cNvPicPr>
            <a:picLocks noChangeAspect="1"/>
          </p:cNvPicPr>
          <p:nvPr/>
        </p:nvPicPr>
        <p:blipFill>
          <a:blip r:embed="rId2"/>
          <a:stretch>
            <a:fillRect/>
          </a:stretch>
        </p:blipFill>
        <p:spPr>
          <a:xfrm>
            <a:off x="285750" y="1302114"/>
            <a:ext cx="3858163" cy="5477639"/>
          </a:xfrm>
          <a:prstGeom prst="rect">
            <a:avLst/>
          </a:prstGeom>
        </p:spPr>
      </p:pic>
      <p:pic>
        <p:nvPicPr>
          <p:cNvPr id="8" name="図 7">
            <a:extLst>
              <a:ext uri="{FF2B5EF4-FFF2-40B4-BE49-F238E27FC236}">
                <a16:creationId xmlns:a16="http://schemas.microsoft.com/office/drawing/2014/main" id="{0F90F2BB-5923-DFF3-1B20-D62F4940B9CB}"/>
              </a:ext>
            </a:extLst>
          </p:cNvPr>
          <p:cNvPicPr>
            <a:picLocks noChangeAspect="1"/>
          </p:cNvPicPr>
          <p:nvPr/>
        </p:nvPicPr>
        <p:blipFill>
          <a:blip r:embed="rId3"/>
          <a:stretch>
            <a:fillRect/>
          </a:stretch>
        </p:blipFill>
        <p:spPr>
          <a:xfrm>
            <a:off x="7039015" y="1508732"/>
            <a:ext cx="3534268" cy="4420217"/>
          </a:xfrm>
          <a:prstGeom prst="rect">
            <a:avLst/>
          </a:prstGeom>
        </p:spPr>
      </p:pic>
    </p:spTree>
    <p:extLst>
      <p:ext uri="{BB962C8B-B14F-4D97-AF65-F5344CB8AC3E}">
        <p14:creationId xmlns:p14="http://schemas.microsoft.com/office/powerpoint/2010/main" val="1505684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1-2-6.</a:t>
            </a:r>
            <a:r>
              <a:rPr lang="ja-JP" altLang="en-US"/>
              <a:t>システム開発</a:t>
            </a:r>
            <a:endParaRPr kumimoji="1" lang="ja-JP" altLang="en-US"/>
          </a:p>
        </p:txBody>
      </p:sp>
      <p:pic>
        <p:nvPicPr>
          <p:cNvPr id="6" name="図 5">
            <a:extLst>
              <a:ext uri="{FF2B5EF4-FFF2-40B4-BE49-F238E27FC236}">
                <a16:creationId xmlns:a16="http://schemas.microsoft.com/office/drawing/2014/main" id="{6DEA271F-2D93-80E3-8B59-A6FA2936B8C6}"/>
              </a:ext>
            </a:extLst>
          </p:cNvPr>
          <p:cNvPicPr>
            <a:picLocks noChangeAspect="1"/>
          </p:cNvPicPr>
          <p:nvPr/>
        </p:nvPicPr>
        <p:blipFill>
          <a:blip r:embed="rId2"/>
          <a:stretch>
            <a:fillRect/>
          </a:stretch>
        </p:blipFill>
        <p:spPr>
          <a:xfrm>
            <a:off x="285751" y="1297907"/>
            <a:ext cx="3746422" cy="5560093"/>
          </a:xfrm>
          <a:prstGeom prst="rect">
            <a:avLst/>
          </a:prstGeom>
        </p:spPr>
      </p:pic>
      <p:pic>
        <p:nvPicPr>
          <p:cNvPr id="9" name="図 8">
            <a:extLst>
              <a:ext uri="{FF2B5EF4-FFF2-40B4-BE49-F238E27FC236}">
                <a16:creationId xmlns:a16="http://schemas.microsoft.com/office/drawing/2014/main" id="{56919591-39E8-6864-8A8C-25A1DDA76488}"/>
              </a:ext>
            </a:extLst>
          </p:cNvPr>
          <p:cNvPicPr>
            <a:picLocks noChangeAspect="1"/>
          </p:cNvPicPr>
          <p:nvPr/>
        </p:nvPicPr>
        <p:blipFill>
          <a:blip r:embed="rId3"/>
          <a:stretch>
            <a:fillRect/>
          </a:stretch>
        </p:blipFill>
        <p:spPr>
          <a:xfrm>
            <a:off x="6531072" y="1417811"/>
            <a:ext cx="3801005" cy="4639322"/>
          </a:xfrm>
          <a:prstGeom prst="rect">
            <a:avLst/>
          </a:prstGeom>
        </p:spPr>
      </p:pic>
    </p:spTree>
    <p:extLst>
      <p:ext uri="{BB962C8B-B14F-4D97-AF65-F5344CB8AC3E}">
        <p14:creationId xmlns:p14="http://schemas.microsoft.com/office/powerpoint/2010/main" val="42157109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1-2-6.</a:t>
            </a:r>
            <a:r>
              <a:rPr lang="ja-JP" altLang="en-US"/>
              <a:t>システム開発</a:t>
            </a:r>
            <a:endParaRPr kumimoji="1" lang="ja-JP" altLang="en-US"/>
          </a:p>
        </p:txBody>
      </p:sp>
      <p:sp>
        <p:nvSpPr>
          <p:cNvPr id="4" name="テキスト プレースホルダー 3">
            <a:extLst>
              <a:ext uri="{FF2B5EF4-FFF2-40B4-BE49-F238E27FC236}">
                <a16:creationId xmlns:a16="http://schemas.microsoft.com/office/drawing/2014/main" id="{40E99546-1C38-368F-B20D-F48E5FB17759}"/>
              </a:ext>
            </a:extLst>
          </p:cNvPr>
          <p:cNvSpPr>
            <a:spLocks noGrp="1"/>
          </p:cNvSpPr>
          <p:nvPr>
            <p:ph type="body" sz="quarter" idx="14"/>
          </p:nvPr>
        </p:nvSpPr>
        <p:spPr/>
        <p:txBody>
          <a:bodyPr/>
          <a:lstStyle/>
          <a:p>
            <a:r>
              <a:rPr kumimoji="1" lang="ja-JP" altLang="en-US"/>
              <a:t>ソフトウェア要件定義（外部設計）</a:t>
            </a:r>
          </a:p>
        </p:txBody>
      </p:sp>
      <p:pic>
        <p:nvPicPr>
          <p:cNvPr id="5" name="図 4">
            <a:extLst>
              <a:ext uri="{FF2B5EF4-FFF2-40B4-BE49-F238E27FC236}">
                <a16:creationId xmlns:a16="http://schemas.microsoft.com/office/drawing/2014/main" id="{C2829B69-9D02-088C-4EDC-42E0462AB2D3}"/>
              </a:ext>
            </a:extLst>
          </p:cNvPr>
          <p:cNvPicPr>
            <a:picLocks noChangeAspect="1"/>
          </p:cNvPicPr>
          <p:nvPr/>
        </p:nvPicPr>
        <p:blipFill>
          <a:blip r:embed="rId2"/>
          <a:stretch>
            <a:fillRect/>
          </a:stretch>
        </p:blipFill>
        <p:spPr>
          <a:xfrm>
            <a:off x="411657" y="1565575"/>
            <a:ext cx="3877216" cy="4991797"/>
          </a:xfrm>
          <a:prstGeom prst="rect">
            <a:avLst/>
          </a:prstGeom>
        </p:spPr>
      </p:pic>
      <p:pic>
        <p:nvPicPr>
          <p:cNvPr id="8" name="図 7">
            <a:extLst>
              <a:ext uri="{FF2B5EF4-FFF2-40B4-BE49-F238E27FC236}">
                <a16:creationId xmlns:a16="http://schemas.microsoft.com/office/drawing/2014/main" id="{DE328C13-333B-4AF7-3A7A-D518F3EEF15D}"/>
              </a:ext>
            </a:extLst>
          </p:cNvPr>
          <p:cNvPicPr>
            <a:picLocks noChangeAspect="1"/>
          </p:cNvPicPr>
          <p:nvPr/>
        </p:nvPicPr>
        <p:blipFill>
          <a:blip r:embed="rId3"/>
          <a:stretch>
            <a:fillRect/>
          </a:stretch>
        </p:blipFill>
        <p:spPr>
          <a:xfrm>
            <a:off x="6274705" y="1492200"/>
            <a:ext cx="3762900" cy="4696480"/>
          </a:xfrm>
          <a:prstGeom prst="rect">
            <a:avLst/>
          </a:prstGeom>
        </p:spPr>
      </p:pic>
    </p:spTree>
    <p:extLst>
      <p:ext uri="{BB962C8B-B14F-4D97-AF65-F5344CB8AC3E}">
        <p14:creationId xmlns:p14="http://schemas.microsoft.com/office/powerpoint/2010/main" val="4920990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1-2-6.</a:t>
            </a:r>
            <a:r>
              <a:rPr lang="ja-JP" altLang="en-US"/>
              <a:t>システム開発</a:t>
            </a:r>
            <a:endParaRPr kumimoji="1" lang="ja-JP" altLang="en-US"/>
          </a:p>
        </p:txBody>
      </p:sp>
      <p:sp>
        <p:nvSpPr>
          <p:cNvPr id="4" name="テキスト プレースホルダー 3">
            <a:extLst>
              <a:ext uri="{FF2B5EF4-FFF2-40B4-BE49-F238E27FC236}">
                <a16:creationId xmlns:a16="http://schemas.microsoft.com/office/drawing/2014/main" id="{40E99546-1C38-368F-B20D-F48E5FB17759}"/>
              </a:ext>
            </a:extLst>
          </p:cNvPr>
          <p:cNvSpPr>
            <a:spLocks noGrp="1"/>
          </p:cNvSpPr>
          <p:nvPr>
            <p:ph type="body" sz="quarter" idx="14"/>
          </p:nvPr>
        </p:nvSpPr>
        <p:spPr/>
        <p:txBody>
          <a:bodyPr/>
          <a:lstStyle/>
          <a:p>
            <a:r>
              <a:rPr kumimoji="1" lang="ja-JP" altLang="en-US"/>
              <a:t>ソフトウェア詳細設計</a:t>
            </a:r>
          </a:p>
        </p:txBody>
      </p:sp>
      <p:pic>
        <p:nvPicPr>
          <p:cNvPr id="6" name="図 5">
            <a:extLst>
              <a:ext uri="{FF2B5EF4-FFF2-40B4-BE49-F238E27FC236}">
                <a16:creationId xmlns:a16="http://schemas.microsoft.com/office/drawing/2014/main" id="{A40436B0-C646-5C13-2A67-7C1D6CDE96F6}"/>
              </a:ext>
            </a:extLst>
          </p:cNvPr>
          <p:cNvPicPr>
            <a:picLocks noChangeAspect="1"/>
          </p:cNvPicPr>
          <p:nvPr/>
        </p:nvPicPr>
        <p:blipFill>
          <a:blip r:embed="rId2"/>
          <a:stretch>
            <a:fillRect/>
          </a:stretch>
        </p:blipFill>
        <p:spPr>
          <a:xfrm>
            <a:off x="267629" y="1691812"/>
            <a:ext cx="3820058" cy="4686954"/>
          </a:xfrm>
          <a:prstGeom prst="rect">
            <a:avLst/>
          </a:prstGeom>
        </p:spPr>
      </p:pic>
      <p:pic>
        <p:nvPicPr>
          <p:cNvPr id="9" name="図 8">
            <a:extLst>
              <a:ext uri="{FF2B5EF4-FFF2-40B4-BE49-F238E27FC236}">
                <a16:creationId xmlns:a16="http://schemas.microsoft.com/office/drawing/2014/main" id="{1CCEB776-6631-2387-E455-AFC2CD25FD62}"/>
              </a:ext>
            </a:extLst>
          </p:cNvPr>
          <p:cNvPicPr>
            <a:picLocks noChangeAspect="1"/>
          </p:cNvPicPr>
          <p:nvPr/>
        </p:nvPicPr>
        <p:blipFill>
          <a:blip r:embed="rId3"/>
          <a:stretch>
            <a:fillRect/>
          </a:stretch>
        </p:blipFill>
        <p:spPr>
          <a:xfrm>
            <a:off x="6637291" y="1302114"/>
            <a:ext cx="3648584" cy="4706007"/>
          </a:xfrm>
          <a:prstGeom prst="rect">
            <a:avLst/>
          </a:prstGeom>
        </p:spPr>
      </p:pic>
    </p:spTree>
    <p:extLst>
      <p:ext uri="{BB962C8B-B14F-4D97-AF65-F5344CB8AC3E}">
        <p14:creationId xmlns:p14="http://schemas.microsoft.com/office/powerpoint/2010/main" val="26060549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1-2-7.</a:t>
            </a:r>
            <a:r>
              <a:rPr lang="ja-JP" altLang="en-US" dirty="0"/>
              <a:t>プログラミング</a:t>
            </a:r>
            <a:endParaRPr kumimoji="1"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00327"/>
            <a:ext cx="11344390" cy="206454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プログラムを書くための専用言語をプログラミング言語といいます。プログラムとは、コンピュータ上で計算や画面表示などの処理を行う際に、その実施内容を記述した文章のことです。</a:t>
            </a:r>
          </a:p>
          <a:p>
            <a:endParaRPr kumimoji="1" lang="ja-JP" altLang="en-US"/>
          </a:p>
          <a:p>
            <a:r>
              <a:rPr kumimoji="1" lang="ja-JP" altLang="en-US"/>
              <a:t>コンピュータを操作するために、定められた記述方法でプログラムを記述し、実行することで様々なコンピュータ処理を実現することができます。</a:t>
            </a:r>
            <a:endParaRPr kumimoji="1" lang="ja-JP" altLang="en-US" dirty="0"/>
          </a:p>
        </p:txBody>
      </p:sp>
    </p:spTree>
    <p:extLst>
      <p:ext uri="{BB962C8B-B14F-4D97-AF65-F5344CB8AC3E}">
        <p14:creationId xmlns:p14="http://schemas.microsoft.com/office/powerpoint/2010/main" val="4647262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31273"/>
            <a:ext cx="12192000" cy="55474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1-2-7.</a:t>
            </a:r>
            <a:r>
              <a:rPr lang="ja-JP" altLang="en-US"/>
              <a:t>プログラミング</a:t>
            </a:r>
            <a:endParaRPr kumimoji="1" lang="ja-JP" altLang="en-US"/>
          </a:p>
        </p:txBody>
      </p:sp>
      <p:sp>
        <p:nvSpPr>
          <p:cNvPr id="4" name="テキスト プレースホルダー 3">
            <a:extLst>
              <a:ext uri="{FF2B5EF4-FFF2-40B4-BE49-F238E27FC236}">
                <a16:creationId xmlns:a16="http://schemas.microsoft.com/office/drawing/2014/main" id="{40E99546-1C38-368F-B20D-F48E5FB17759}"/>
              </a:ext>
            </a:extLst>
          </p:cNvPr>
          <p:cNvSpPr>
            <a:spLocks noGrp="1"/>
          </p:cNvSpPr>
          <p:nvPr>
            <p:ph type="body" sz="quarter" idx="14"/>
          </p:nvPr>
        </p:nvSpPr>
        <p:spPr/>
        <p:txBody>
          <a:bodyPr/>
          <a:lstStyle/>
          <a:p>
            <a:r>
              <a:rPr lang="ja-JP" altLang="en-US"/>
              <a:t>プログラミング</a:t>
            </a:r>
            <a:endParaRPr kumimoji="1" lang="ja-JP" altLang="en-US"/>
          </a:p>
        </p:txBody>
      </p:sp>
      <p:pic>
        <p:nvPicPr>
          <p:cNvPr id="5" name="図 4">
            <a:extLst>
              <a:ext uri="{FF2B5EF4-FFF2-40B4-BE49-F238E27FC236}">
                <a16:creationId xmlns:a16="http://schemas.microsoft.com/office/drawing/2014/main" id="{1E4D66C6-F39E-BFE3-B355-AA7356E3F4A4}"/>
              </a:ext>
            </a:extLst>
          </p:cNvPr>
          <p:cNvPicPr>
            <a:picLocks noChangeAspect="1"/>
          </p:cNvPicPr>
          <p:nvPr/>
        </p:nvPicPr>
        <p:blipFill>
          <a:blip r:embed="rId2"/>
          <a:stretch>
            <a:fillRect/>
          </a:stretch>
        </p:blipFill>
        <p:spPr>
          <a:xfrm>
            <a:off x="415189" y="1216289"/>
            <a:ext cx="4572447" cy="5531545"/>
          </a:xfrm>
          <a:prstGeom prst="rect">
            <a:avLst/>
          </a:prstGeom>
        </p:spPr>
      </p:pic>
      <p:pic>
        <p:nvPicPr>
          <p:cNvPr id="8" name="図 7">
            <a:extLst>
              <a:ext uri="{FF2B5EF4-FFF2-40B4-BE49-F238E27FC236}">
                <a16:creationId xmlns:a16="http://schemas.microsoft.com/office/drawing/2014/main" id="{B372D580-8F73-9482-CBC9-AB33DEA96DBC}"/>
              </a:ext>
            </a:extLst>
          </p:cNvPr>
          <p:cNvPicPr>
            <a:picLocks noChangeAspect="1"/>
          </p:cNvPicPr>
          <p:nvPr/>
        </p:nvPicPr>
        <p:blipFill>
          <a:blip r:embed="rId3"/>
          <a:stretch>
            <a:fillRect/>
          </a:stretch>
        </p:blipFill>
        <p:spPr>
          <a:xfrm>
            <a:off x="6918595" y="1200341"/>
            <a:ext cx="3927338" cy="5547493"/>
          </a:xfrm>
          <a:prstGeom prst="rect">
            <a:avLst/>
          </a:prstGeom>
        </p:spPr>
      </p:pic>
    </p:spTree>
    <p:extLst>
      <p:ext uri="{BB962C8B-B14F-4D97-AF65-F5344CB8AC3E}">
        <p14:creationId xmlns:p14="http://schemas.microsoft.com/office/powerpoint/2010/main" val="20092892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72836"/>
            <a:ext cx="12192000" cy="5505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1-2-7.</a:t>
            </a:r>
            <a:r>
              <a:rPr lang="ja-JP" altLang="en-US"/>
              <a:t>プログラミング</a:t>
            </a:r>
            <a:endParaRPr kumimoji="1" lang="ja-JP" altLang="en-US"/>
          </a:p>
        </p:txBody>
      </p:sp>
      <p:pic>
        <p:nvPicPr>
          <p:cNvPr id="6" name="図 5">
            <a:extLst>
              <a:ext uri="{FF2B5EF4-FFF2-40B4-BE49-F238E27FC236}">
                <a16:creationId xmlns:a16="http://schemas.microsoft.com/office/drawing/2014/main" id="{06F0009B-BB61-C772-685A-469CE09C2855}"/>
              </a:ext>
            </a:extLst>
          </p:cNvPr>
          <p:cNvPicPr>
            <a:picLocks noChangeAspect="1"/>
          </p:cNvPicPr>
          <p:nvPr/>
        </p:nvPicPr>
        <p:blipFill>
          <a:blip r:embed="rId2"/>
          <a:stretch>
            <a:fillRect/>
          </a:stretch>
        </p:blipFill>
        <p:spPr>
          <a:xfrm>
            <a:off x="427729" y="1115582"/>
            <a:ext cx="3801005" cy="5630061"/>
          </a:xfrm>
          <a:prstGeom prst="rect">
            <a:avLst/>
          </a:prstGeom>
        </p:spPr>
      </p:pic>
      <p:pic>
        <p:nvPicPr>
          <p:cNvPr id="9" name="図 8">
            <a:extLst>
              <a:ext uri="{FF2B5EF4-FFF2-40B4-BE49-F238E27FC236}">
                <a16:creationId xmlns:a16="http://schemas.microsoft.com/office/drawing/2014/main" id="{F95817B5-C1DF-E9E8-DF71-14562FAAA12D}"/>
              </a:ext>
            </a:extLst>
          </p:cNvPr>
          <p:cNvPicPr>
            <a:picLocks noChangeAspect="1"/>
          </p:cNvPicPr>
          <p:nvPr/>
        </p:nvPicPr>
        <p:blipFill>
          <a:blip r:embed="rId3"/>
          <a:stretch>
            <a:fillRect/>
          </a:stretch>
        </p:blipFill>
        <p:spPr>
          <a:xfrm>
            <a:off x="6452759" y="1482233"/>
            <a:ext cx="3515216" cy="4896533"/>
          </a:xfrm>
          <a:prstGeom prst="rect">
            <a:avLst/>
          </a:prstGeom>
        </p:spPr>
      </p:pic>
    </p:spTree>
    <p:extLst>
      <p:ext uri="{BB962C8B-B14F-4D97-AF65-F5344CB8AC3E}">
        <p14:creationId xmlns:p14="http://schemas.microsoft.com/office/powerpoint/2010/main" val="3266471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1-1-1.IT</a:t>
            </a:r>
            <a:r>
              <a:rPr lang="ja-JP" altLang="en-US" dirty="0"/>
              <a:t>技術者のイメージ</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「長時間労働・個人作業」のマイナスイメージ 技術変化の激しさも感じている</a:t>
            </a:r>
          </a:p>
        </p:txBody>
      </p:sp>
      <p:pic>
        <p:nvPicPr>
          <p:cNvPr id="2" name="Picture 2">
            <a:extLst>
              <a:ext uri="{FF2B5EF4-FFF2-40B4-BE49-F238E27FC236}">
                <a16:creationId xmlns:a16="http://schemas.microsoft.com/office/drawing/2014/main" id="{6170F3C4-914B-AD56-2D47-5CF8FE7F8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330" y="3117996"/>
            <a:ext cx="3334616" cy="35786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51F6C97-D1A6-81A7-A211-C3ABDE4D3AC8}"/>
              </a:ext>
            </a:extLst>
          </p:cNvPr>
          <p:cNvSpPr txBox="1"/>
          <p:nvPr/>
        </p:nvSpPr>
        <p:spPr>
          <a:xfrm>
            <a:off x="630339" y="1302114"/>
            <a:ext cx="11255086" cy="1815882"/>
          </a:xfrm>
          <a:prstGeom prst="rect">
            <a:avLst/>
          </a:prstGeom>
          <a:noFill/>
        </p:spPr>
        <p:txBody>
          <a:bodyPr wrap="square" rtlCol="0">
            <a:spAutoFit/>
          </a:bodyPr>
          <a:lstStyle/>
          <a:p>
            <a:r>
              <a:rPr kumimoji="1" lang="ja-JP" altLang="en-US" sz="1400"/>
              <a:t>設問</a:t>
            </a:r>
            <a:r>
              <a:rPr kumimoji="1" lang="en-US" altLang="ja-JP" sz="1400"/>
              <a:t>3</a:t>
            </a:r>
            <a:r>
              <a:rPr kumimoji="1" lang="ja-JP" altLang="en-US" sz="1400"/>
              <a:t>、</a:t>
            </a:r>
            <a:r>
              <a:rPr kumimoji="1" lang="en-US" altLang="ja-JP" sz="1400"/>
              <a:t>4</a:t>
            </a:r>
            <a:r>
              <a:rPr kumimoji="1" lang="ja-JP" altLang="en-US" sz="1400"/>
              <a:t>では</a:t>
            </a:r>
            <a:r>
              <a:rPr kumimoji="1" lang="en-US" altLang="ja-JP" sz="1400"/>
              <a:t>IT</a:t>
            </a:r>
            <a:r>
              <a:rPr kumimoji="1" lang="ja-JP" altLang="en-US" sz="1400"/>
              <a:t>業界の悪いイメージについて選択式と自由記述式で聞きました。</a:t>
            </a:r>
          </a:p>
          <a:p>
            <a:r>
              <a:rPr kumimoji="1" lang="ja-JP" altLang="en-US" sz="1400"/>
              <a:t>選択式で学生の回答で上位を占めたのが「作業的」</a:t>
            </a:r>
            <a:r>
              <a:rPr kumimoji="1" lang="en-US" altLang="ja-JP" sz="1400"/>
              <a:t>39.6</a:t>
            </a:r>
            <a:r>
              <a:rPr kumimoji="1" lang="ja-JP" altLang="en-US" sz="1400"/>
              <a:t>％「個人業務が多く、社員同士の関わりが少ない」</a:t>
            </a:r>
            <a:r>
              <a:rPr kumimoji="1" lang="en-US" altLang="ja-JP" sz="1400"/>
              <a:t>26.7</a:t>
            </a:r>
            <a:r>
              <a:rPr kumimoji="1" lang="ja-JP" altLang="en-US" sz="1400"/>
              <a:t>％「ワークライフバランスが取れていない」</a:t>
            </a:r>
            <a:r>
              <a:rPr kumimoji="1" lang="en-US" altLang="ja-JP" sz="1400"/>
              <a:t>25.6</a:t>
            </a:r>
            <a:r>
              <a:rPr kumimoji="1" lang="ja-JP" altLang="en-US" sz="1400"/>
              <a:t>％といったもので、黙々と個人作業を長時間行うイメージが強いようです。</a:t>
            </a:r>
          </a:p>
          <a:p>
            <a:r>
              <a:rPr kumimoji="1" lang="ja-JP" altLang="en-US" sz="1400"/>
              <a:t>前述の設問</a:t>
            </a:r>
            <a:r>
              <a:rPr kumimoji="1" lang="en-US" altLang="ja-JP" sz="1400"/>
              <a:t>2</a:t>
            </a:r>
            <a:r>
              <a:rPr kumimoji="1" lang="ja-JP" altLang="en-US" sz="1400"/>
              <a:t>のプラスイメージでは「周りの人と関わり合いながら仕事ができる」という回答もあり、学生の業界に対する理解度の差が業界へのイメージの差となって現れていると思われます。一方で「優秀な人材が少ない」「スキルが身につかない」などは低く、設問</a:t>
            </a:r>
            <a:r>
              <a:rPr kumimoji="1" lang="en-US" altLang="ja-JP" sz="1400"/>
              <a:t>1</a:t>
            </a:r>
            <a:r>
              <a:rPr kumimoji="1" lang="ja-JP" altLang="en-US" sz="1400"/>
              <a:t>の結果と同様にスキルなどを磨けるイメージがあることがわかります。</a:t>
            </a:r>
          </a:p>
          <a:p>
            <a:r>
              <a:rPr kumimoji="1" lang="ja-JP" altLang="en-US" sz="1400"/>
              <a:t>自由記述式で多かった回答は「残業が多い」「ブラック」などで、長時間労働のイメージが強いようです。また「専門知識の習得が難しい」「技術革新が早い」といった、技術変化が激しくついていくことが難しいとも感じているようです。</a:t>
            </a:r>
          </a:p>
        </p:txBody>
      </p:sp>
      <p:pic>
        <p:nvPicPr>
          <p:cNvPr id="4098" name="Picture 2">
            <a:extLst>
              <a:ext uri="{FF2B5EF4-FFF2-40B4-BE49-F238E27FC236}">
                <a16:creationId xmlns:a16="http://schemas.microsoft.com/office/drawing/2014/main" id="{5385AA2B-C833-35A4-FD2E-B045448C2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298" y="5067300"/>
            <a:ext cx="4467225"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891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17418"/>
            <a:ext cx="12192000" cy="5561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1-2-7.</a:t>
            </a:r>
            <a:r>
              <a:rPr lang="ja-JP" altLang="en-US"/>
              <a:t>プログラミング</a:t>
            </a:r>
            <a:endParaRPr kumimoji="1" lang="ja-JP" altLang="en-US"/>
          </a:p>
        </p:txBody>
      </p:sp>
      <p:pic>
        <p:nvPicPr>
          <p:cNvPr id="5" name="図 4">
            <a:extLst>
              <a:ext uri="{FF2B5EF4-FFF2-40B4-BE49-F238E27FC236}">
                <a16:creationId xmlns:a16="http://schemas.microsoft.com/office/drawing/2014/main" id="{4F9D57FB-D7E2-1F8A-17A5-F2F07810DC6C}"/>
              </a:ext>
            </a:extLst>
          </p:cNvPr>
          <p:cNvPicPr>
            <a:picLocks noChangeAspect="1"/>
          </p:cNvPicPr>
          <p:nvPr/>
        </p:nvPicPr>
        <p:blipFill>
          <a:blip r:embed="rId2"/>
          <a:stretch>
            <a:fillRect/>
          </a:stretch>
        </p:blipFill>
        <p:spPr>
          <a:xfrm>
            <a:off x="364900" y="1382647"/>
            <a:ext cx="3772426" cy="4915586"/>
          </a:xfrm>
          <a:prstGeom prst="rect">
            <a:avLst/>
          </a:prstGeom>
        </p:spPr>
      </p:pic>
      <p:pic>
        <p:nvPicPr>
          <p:cNvPr id="8" name="図 7">
            <a:extLst>
              <a:ext uri="{FF2B5EF4-FFF2-40B4-BE49-F238E27FC236}">
                <a16:creationId xmlns:a16="http://schemas.microsoft.com/office/drawing/2014/main" id="{E9D05783-E7D3-1582-4F82-7F342B8781A1}"/>
              </a:ext>
            </a:extLst>
          </p:cNvPr>
          <p:cNvPicPr>
            <a:picLocks noChangeAspect="1"/>
          </p:cNvPicPr>
          <p:nvPr/>
        </p:nvPicPr>
        <p:blipFill>
          <a:blip r:embed="rId3"/>
          <a:stretch>
            <a:fillRect/>
          </a:stretch>
        </p:blipFill>
        <p:spPr>
          <a:xfrm>
            <a:off x="6704071" y="929051"/>
            <a:ext cx="3829584" cy="5687219"/>
          </a:xfrm>
          <a:prstGeom prst="rect">
            <a:avLst/>
          </a:prstGeom>
        </p:spPr>
      </p:pic>
    </p:spTree>
    <p:extLst>
      <p:ext uri="{BB962C8B-B14F-4D97-AF65-F5344CB8AC3E}">
        <p14:creationId xmlns:p14="http://schemas.microsoft.com/office/powerpoint/2010/main" val="4302390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29245"/>
            <a:ext cx="12192000" cy="5563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1-2-7.</a:t>
            </a:r>
            <a:r>
              <a:rPr lang="ja-JP" altLang="en-US"/>
              <a:t>プログラミング</a:t>
            </a:r>
            <a:endParaRPr kumimoji="1" lang="ja-JP" altLang="en-US"/>
          </a:p>
        </p:txBody>
      </p:sp>
      <p:pic>
        <p:nvPicPr>
          <p:cNvPr id="6" name="図 5">
            <a:extLst>
              <a:ext uri="{FF2B5EF4-FFF2-40B4-BE49-F238E27FC236}">
                <a16:creationId xmlns:a16="http://schemas.microsoft.com/office/drawing/2014/main" id="{B7AE32D4-8DF8-7DDF-499F-9FA3D21285B8}"/>
              </a:ext>
            </a:extLst>
          </p:cNvPr>
          <p:cNvPicPr>
            <a:picLocks noChangeAspect="1"/>
          </p:cNvPicPr>
          <p:nvPr/>
        </p:nvPicPr>
        <p:blipFill>
          <a:blip r:embed="rId2"/>
          <a:stretch>
            <a:fillRect/>
          </a:stretch>
        </p:blipFill>
        <p:spPr>
          <a:xfrm>
            <a:off x="443184" y="1294624"/>
            <a:ext cx="3505689" cy="5563376"/>
          </a:xfrm>
          <a:prstGeom prst="rect">
            <a:avLst/>
          </a:prstGeom>
        </p:spPr>
      </p:pic>
      <p:pic>
        <p:nvPicPr>
          <p:cNvPr id="9" name="図 8">
            <a:extLst>
              <a:ext uri="{FF2B5EF4-FFF2-40B4-BE49-F238E27FC236}">
                <a16:creationId xmlns:a16="http://schemas.microsoft.com/office/drawing/2014/main" id="{109953B4-5F70-92C8-8865-4B213A17F29E}"/>
              </a:ext>
            </a:extLst>
          </p:cNvPr>
          <p:cNvPicPr>
            <a:picLocks noChangeAspect="1"/>
          </p:cNvPicPr>
          <p:nvPr/>
        </p:nvPicPr>
        <p:blipFill>
          <a:blip r:embed="rId3"/>
          <a:stretch>
            <a:fillRect/>
          </a:stretch>
        </p:blipFill>
        <p:spPr>
          <a:xfrm>
            <a:off x="5902496" y="1115582"/>
            <a:ext cx="3581900" cy="5601482"/>
          </a:xfrm>
          <a:prstGeom prst="rect">
            <a:avLst/>
          </a:prstGeom>
        </p:spPr>
      </p:pic>
    </p:spTree>
    <p:extLst>
      <p:ext uri="{BB962C8B-B14F-4D97-AF65-F5344CB8AC3E}">
        <p14:creationId xmlns:p14="http://schemas.microsoft.com/office/powerpoint/2010/main" val="9076393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45128"/>
            <a:ext cx="12192000" cy="5561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1-2-7.</a:t>
            </a:r>
            <a:r>
              <a:rPr lang="ja-JP" altLang="en-US"/>
              <a:t>プログラミング</a:t>
            </a:r>
            <a:endParaRPr kumimoji="1" lang="ja-JP" altLang="en-US"/>
          </a:p>
        </p:txBody>
      </p:sp>
      <p:pic>
        <p:nvPicPr>
          <p:cNvPr id="5" name="図 4">
            <a:extLst>
              <a:ext uri="{FF2B5EF4-FFF2-40B4-BE49-F238E27FC236}">
                <a16:creationId xmlns:a16="http://schemas.microsoft.com/office/drawing/2014/main" id="{A4F5E9FB-BB57-F3FB-6D12-C6F9D76D9B0B}"/>
              </a:ext>
            </a:extLst>
          </p:cNvPr>
          <p:cNvPicPr>
            <a:picLocks noChangeAspect="1"/>
          </p:cNvPicPr>
          <p:nvPr/>
        </p:nvPicPr>
        <p:blipFill>
          <a:blip r:embed="rId2"/>
          <a:stretch>
            <a:fillRect/>
          </a:stretch>
        </p:blipFill>
        <p:spPr>
          <a:xfrm>
            <a:off x="453651" y="1115582"/>
            <a:ext cx="3991532" cy="5677692"/>
          </a:xfrm>
          <a:prstGeom prst="rect">
            <a:avLst/>
          </a:prstGeom>
        </p:spPr>
      </p:pic>
      <p:pic>
        <p:nvPicPr>
          <p:cNvPr id="8" name="図 7">
            <a:extLst>
              <a:ext uri="{FF2B5EF4-FFF2-40B4-BE49-F238E27FC236}">
                <a16:creationId xmlns:a16="http://schemas.microsoft.com/office/drawing/2014/main" id="{93ED14B1-F130-B2EA-38C4-259F5087081E}"/>
              </a:ext>
            </a:extLst>
          </p:cNvPr>
          <p:cNvPicPr>
            <a:picLocks noChangeAspect="1"/>
          </p:cNvPicPr>
          <p:nvPr/>
        </p:nvPicPr>
        <p:blipFill>
          <a:blip r:embed="rId3"/>
          <a:stretch>
            <a:fillRect/>
          </a:stretch>
        </p:blipFill>
        <p:spPr>
          <a:xfrm>
            <a:off x="6146608" y="929051"/>
            <a:ext cx="4058216" cy="5772956"/>
          </a:xfrm>
          <a:prstGeom prst="rect">
            <a:avLst/>
          </a:prstGeom>
        </p:spPr>
      </p:pic>
    </p:spTree>
    <p:extLst>
      <p:ext uri="{BB962C8B-B14F-4D97-AF65-F5344CB8AC3E}">
        <p14:creationId xmlns:p14="http://schemas.microsoft.com/office/powerpoint/2010/main" val="23344297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31274"/>
            <a:ext cx="12192000" cy="55752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1-2-7.</a:t>
            </a:r>
            <a:r>
              <a:rPr lang="ja-JP" altLang="en-US"/>
              <a:t>プログラミング</a:t>
            </a:r>
            <a:endParaRPr kumimoji="1" lang="ja-JP" altLang="en-US"/>
          </a:p>
        </p:txBody>
      </p:sp>
      <p:sp>
        <p:nvSpPr>
          <p:cNvPr id="4" name="テキスト プレースホルダー 3">
            <a:extLst>
              <a:ext uri="{FF2B5EF4-FFF2-40B4-BE49-F238E27FC236}">
                <a16:creationId xmlns:a16="http://schemas.microsoft.com/office/drawing/2014/main" id="{40E99546-1C38-368F-B20D-F48E5FB17759}"/>
              </a:ext>
            </a:extLst>
          </p:cNvPr>
          <p:cNvSpPr>
            <a:spLocks noGrp="1"/>
          </p:cNvSpPr>
          <p:nvPr>
            <p:ph type="body" sz="quarter" idx="14"/>
          </p:nvPr>
        </p:nvSpPr>
        <p:spPr>
          <a:xfrm>
            <a:off x="6096000" y="929051"/>
            <a:ext cx="5810250" cy="373063"/>
          </a:xfrm>
        </p:spPr>
        <p:txBody>
          <a:bodyPr/>
          <a:lstStyle/>
          <a:p>
            <a:r>
              <a:rPr lang="ja-JP" altLang="en-US"/>
              <a:t>システムのテスト</a:t>
            </a:r>
            <a:endParaRPr kumimoji="1" lang="ja-JP" altLang="en-US"/>
          </a:p>
        </p:txBody>
      </p:sp>
      <p:pic>
        <p:nvPicPr>
          <p:cNvPr id="6" name="図 5">
            <a:extLst>
              <a:ext uri="{FF2B5EF4-FFF2-40B4-BE49-F238E27FC236}">
                <a16:creationId xmlns:a16="http://schemas.microsoft.com/office/drawing/2014/main" id="{69FE7069-C2D8-BDC7-C635-942A60CCE3AB}"/>
              </a:ext>
            </a:extLst>
          </p:cNvPr>
          <p:cNvPicPr>
            <a:picLocks noChangeAspect="1"/>
          </p:cNvPicPr>
          <p:nvPr/>
        </p:nvPicPr>
        <p:blipFill>
          <a:blip r:embed="rId2"/>
          <a:stretch>
            <a:fillRect/>
          </a:stretch>
        </p:blipFill>
        <p:spPr>
          <a:xfrm>
            <a:off x="370829" y="1302114"/>
            <a:ext cx="3496163" cy="5458587"/>
          </a:xfrm>
          <a:prstGeom prst="rect">
            <a:avLst/>
          </a:prstGeom>
        </p:spPr>
      </p:pic>
      <p:pic>
        <p:nvPicPr>
          <p:cNvPr id="9" name="図 8">
            <a:extLst>
              <a:ext uri="{FF2B5EF4-FFF2-40B4-BE49-F238E27FC236}">
                <a16:creationId xmlns:a16="http://schemas.microsoft.com/office/drawing/2014/main" id="{874DB7F3-8C19-A871-BC94-37FD1DB13F6B}"/>
              </a:ext>
            </a:extLst>
          </p:cNvPr>
          <p:cNvPicPr>
            <a:picLocks noChangeAspect="1"/>
          </p:cNvPicPr>
          <p:nvPr/>
        </p:nvPicPr>
        <p:blipFill>
          <a:blip r:embed="rId3"/>
          <a:stretch>
            <a:fillRect/>
          </a:stretch>
        </p:blipFill>
        <p:spPr>
          <a:xfrm>
            <a:off x="5957539" y="1302114"/>
            <a:ext cx="3858163" cy="4925112"/>
          </a:xfrm>
          <a:prstGeom prst="rect">
            <a:avLst/>
          </a:prstGeom>
        </p:spPr>
      </p:pic>
    </p:spTree>
    <p:extLst>
      <p:ext uri="{BB962C8B-B14F-4D97-AF65-F5344CB8AC3E}">
        <p14:creationId xmlns:p14="http://schemas.microsoft.com/office/powerpoint/2010/main" val="14532361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45129"/>
            <a:ext cx="12192000" cy="55752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1-2-7.</a:t>
            </a:r>
            <a:r>
              <a:rPr lang="ja-JP" altLang="en-US"/>
              <a:t>プログラミング</a:t>
            </a:r>
            <a:endParaRPr kumimoji="1" lang="ja-JP" altLang="en-US"/>
          </a:p>
        </p:txBody>
      </p:sp>
      <p:sp>
        <p:nvSpPr>
          <p:cNvPr id="4" name="テキスト プレースホルダー 3">
            <a:extLst>
              <a:ext uri="{FF2B5EF4-FFF2-40B4-BE49-F238E27FC236}">
                <a16:creationId xmlns:a16="http://schemas.microsoft.com/office/drawing/2014/main" id="{40E99546-1C38-368F-B20D-F48E5FB17759}"/>
              </a:ext>
            </a:extLst>
          </p:cNvPr>
          <p:cNvSpPr>
            <a:spLocks noGrp="1"/>
          </p:cNvSpPr>
          <p:nvPr>
            <p:ph type="body" sz="quarter" idx="14"/>
          </p:nvPr>
        </p:nvSpPr>
        <p:spPr>
          <a:xfrm>
            <a:off x="267629" y="929051"/>
            <a:ext cx="11638621" cy="373063"/>
          </a:xfrm>
        </p:spPr>
        <p:txBody>
          <a:bodyPr/>
          <a:lstStyle/>
          <a:p>
            <a:r>
              <a:rPr lang="ja-JP" altLang="en-US"/>
              <a:t>システムのテスト</a:t>
            </a:r>
            <a:endParaRPr kumimoji="1" lang="ja-JP" altLang="en-US"/>
          </a:p>
        </p:txBody>
      </p:sp>
      <p:pic>
        <p:nvPicPr>
          <p:cNvPr id="5" name="図 4">
            <a:extLst>
              <a:ext uri="{FF2B5EF4-FFF2-40B4-BE49-F238E27FC236}">
                <a16:creationId xmlns:a16="http://schemas.microsoft.com/office/drawing/2014/main" id="{53E90774-B94A-C113-D75A-D28DFD8D05C6}"/>
              </a:ext>
            </a:extLst>
          </p:cNvPr>
          <p:cNvPicPr>
            <a:picLocks noChangeAspect="1"/>
          </p:cNvPicPr>
          <p:nvPr/>
        </p:nvPicPr>
        <p:blipFill>
          <a:blip r:embed="rId2"/>
          <a:stretch>
            <a:fillRect/>
          </a:stretch>
        </p:blipFill>
        <p:spPr>
          <a:xfrm>
            <a:off x="267629" y="1302114"/>
            <a:ext cx="3648584" cy="5268060"/>
          </a:xfrm>
          <a:prstGeom prst="rect">
            <a:avLst/>
          </a:prstGeom>
        </p:spPr>
      </p:pic>
      <p:pic>
        <p:nvPicPr>
          <p:cNvPr id="8" name="図 7">
            <a:extLst>
              <a:ext uri="{FF2B5EF4-FFF2-40B4-BE49-F238E27FC236}">
                <a16:creationId xmlns:a16="http://schemas.microsoft.com/office/drawing/2014/main" id="{A7340AC3-D147-ABB4-35AB-1CB41D021A84}"/>
              </a:ext>
            </a:extLst>
          </p:cNvPr>
          <p:cNvPicPr>
            <a:picLocks noChangeAspect="1"/>
          </p:cNvPicPr>
          <p:nvPr/>
        </p:nvPicPr>
        <p:blipFill>
          <a:blip r:embed="rId3"/>
          <a:stretch>
            <a:fillRect/>
          </a:stretch>
        </p:blipFill>
        <p:spPr>
          <a:xfrm>
            <a:off x="5736368" y="929051"/>
            <a:ext cx="3781953" cy="5763429"/>
          </a:xfrm>
          <a:prstGeom prst="rect">
            <a:avLst/>
          </a:prstGeom>
        </p:spPr>
      </p:pic>
    </p:spTree>
    <p:extLst>
      <p:ext uri="{BB962C8B-B14F-4D97-AF65-F5344CB8AC3E}">
        <p14:creationId xmlns:p14="http://schemas.microsoft.com/office/powerpoint/2010/main" val="948180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32704"/>
            <a:ext cx="12192000" cy="5601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1-2-7.</a:t>
            </a:r>
            <a:r>
              <a:rPr lang="ja-JP" altLang="en-US"/>
              <a:t>プログラミング</a:t>
            </a:r>
            <a:endParaRPr kumimoji="1" lang="ja-JP" altLang="en-US"/>
          </a:p>
        </p:txBody>
      </p:sp>
      <p:pic>
        <p:nvPicPr>
          <p:cNvPr id="6" name="図 5">
            <a:extLst>
              <a:ext uri="{FF2B5EF4-FFF2-40B4-BE49-F238E27FC236}">
                <a16:creationId xmlns:a16="http://schemas.microsoft.com/office/drawing/2014/main" id="{58C6A1C1-6DC5-A8D1-CA1B-C47934059DE8}"/>
              </a:ext>
            </a:extLst>
          </p:cNvPr>
          <p:cNvPicPr>
            <a:picLocks noChangeAspect="1"/>
          </p:cNvPicPr>
          <p:nvPr/>
        </p:nvPicPr>
        <p:blipFill>
          <a:blip r:embed="rId2"/>
          <a:stretch>
            <a:fillRect/>
          </a:stretch>
        </p:blipFill>
        <p:spPr>
          <a:xfrm>
            <a:off x="516154" y="857580"/>
            <a:ext cx="3903446" cy="5954747"/>
          </a:xfrm>
          <a:prstGeom prst="rect">
            <a:avLst/>
          </a:prstGeom>
        </p:spPr>
      </p:pic>
      <p:pic>
        <p:nvPicPr>
          <p:cNvPr id="9" name="図 8">
            <a:extLst>
              <a:ext uri="{FF2B5EF4-FFF2-40B4-BE49-F238E27FC236}">
                <a16:creationId xmlns:a16="http://schemas.microsoft.com/office/drawing/2014/main" id="{9FE1F522-0D62-2EC3-BE57-9CDB1670EFE2}"/>
              </a:ext>
            </a:extLst>
          </p:cNvPr>
          <p:cNvPicPr>
            <a:picLocks noChangeAspect="1"/>
          </p:cNvPicPr>
          <p:nvPr/>
        </p:nvPicPr>
        <p:blipFill>
          <a:blip r:embed="rId3"/>
          <a:stretch>
            <a:fillRect/>
          </a:stretch>
        </p:blipFill>
        <p:spPr>
          <a:xfrm>
            <a:off x="6445613" y="857580"/>
            <a:ext cx="3903446" cy="5870144"/>
          </a:xfrm>
          <a:prstGeom prst="rect">
            <a:avLst/>
          </a:prstGeom>
        </p:spPr>
      </p:pic>
    </p:spTree>
    <p:extLst>
      <p:ext uri="{BB962C8B-B14F-4D97-AF65-F5344CB8AC3E}">
        <p14:creationId xmlns:p14="http://schemas.microsoft.com/office/powerpoint/2010/main" val="31941246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775233"/>
            <a:ext cx="12192000" cy="56035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1-2-7.</a:t>
            </a:r>
            <a:r>
              <a:rPr lang="ja-JP" altLang="en-US"/>
              <a:t>プログラミング</a:t>
            </a:r>
            <a:endParaRPr kumimoji="1" lang="ja-JP" altLang="en-US"/>
          </a:p>
        </p:txBody>
      </p:sp>
      <p:sp>
        <p:nvSpPr>
          <p:cNvPr id="4" name="テキスト プレースホルダー 3">
            <a:extLst>
              <a:ext uri="{FF2B5EF4-FFF2-40B4-BE49-F238E27FC236}">
                <a16:creationId xmlns:a16="http://schemas.microsoft.com/office/drawing/2014/main" id="{40E99546-1C38-368F-B20D-F48E5FB17759}"/>
              </a:ext>
            </a:extLst>
          </p:cNvPr>
          <p:cNvSpPr>
            <a:spLocks noGrp="1"/>
          </p:cNvSpPr>
          <p:nvPr>
            <p:ph type="body" sz="quarter" idx="14"/>
          </p:nvPr>
        </p:nvSpPr>
        <p:spPr>
          <a:xfrm>
            <a:off x="267629" y="929051"/>
            <a:ext cx="11638621" cy="373063"/>
          </a:xfrm>
        </p:spPr>
        <p:txBody>
          <a:bodyPr/>
          <a:lstStyle/>
          <a:p>
            <a:r>
              <a:rPr lang="ja-JP" altLang="en-US"/>
              <a:t>レビュー手法</a:t>
            </a:r>
            <a:endParaRPr kumimoji="1" lang="ja-JP" altLang="en-US"/>
          </a:p>
        </p:txBody>
      </p:sp>
      <p:pic>
        <p:nvPicPr>
          <p:cNvPr id="5" name="図 4">
            <a:extLst>
              <a:ext uri="{FF2B5EF4-FFF2-40B4-BE49-F238E27FC236}">
                <a16:creationId xmlns:a16="http://schemas.microsoft.com/office/drawing/2014/main" id="{E9E45F68-B297-4455-16DC-80D2748B9F1C}"/>
              </a:ext>
            </a:extLst>
          </p:cNvPr>
          <p:cNvPicPr>
            <a:picLocks noChangeAspect="1"/>
          </p:cNvPicPr>
          <p:nvPr/>
        </p:nvPicPr>
        <p:blipFill>
          <a:blip r:embed="rId2"/>
          <a:stretch>
            <a:fillRect/>
          </a:stretch>
        </p:blipFill>
        <p:spPr>
          <a:xfrm>
            <a:off x="267629" y="1221988"/>
            <a:ext cx="4318226" cy="5545958"/>
          </a:xfrm>
          <a:prstGeom prst="rect">
            <a:avLst/>
          </a:prstGeom>
        </p:spPr>
      </p:pic>
      <p:pic>
        <p:nvPicPr>
          <p:cNvPr id="8" name="図 7">
            <a:extLst>
              <a:ext uri="{FF2B5EF4-FFF2-40B4-BE49-F238E27FC236}">
                <a16:creationId xmlns:a16="http://schemas.microsoft.com/office/drawing/2014/main" id="{C6099367-E4C5-7E72-1353-D2574E204BA2}"/>
              </a:ext>
            </a:extLst>
          </p:cNvPr>
          <p:cNvPicPr>
            <a:picLocks noChangeAspect="1"/>
          </p:cNvPicPr>
          <p:nvPr/>
        </p:nvPicPr>
        <p:blipFill>
          <a:blip r:embed="rId3"/>
          <a:stretch>
            <a:fillRect/>
          </a:stretch>
        </p:blipFill>
        <p:spPr>
          <a:xfrm>
            <a:off x="6096000" y="1302114"/>
            <a:ext cx="4775337" cy="2840395"/>
          </a:xfrm>
          <a:prstGeom prst="rect">
            <a:avLst/>
          </a:prstGeom>
        </p:spPr>
      </p:pic>
    </p:spTree>
    <p:extLst>
      <p:ext uri="{BB962C8B-B14F-4D97-AF65-F5344CB8AC3E}">
        <p14:creationId xmlns:p14="http://schemas.microsoft.com/office/powerpoint/2010/main" val="27445012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1-2-8.</a:t>
            </a:r>
            <a:r>
              <a:rPr lang="ja-JP" altLang="en-US" dirty="0"/>
              <a:t>セキュリティ</a:t>
            </a:r>
            <a:endParaRPr kumimoji="1"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14188"/>
            <a:ext cx="11344390" cy="225850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情報セキュリティとは、情報資産を保護するための対応を行うことを指します。厳密な定義としては、情報資産の機密性・完全性・可用性等を維持することを意味します。これらの用語はのちに詳細を解説します。</a:t>
            </a:r>
          </a:p>
          <a:p>
            <a:endParaRPr kumimoji="1" lang="ja-JP" altLang="en-US"/>
          </a:p>
          <a:p>
            <a:r>
              <a:rPr kumimoji="1" lang="ja-JP" altLang="en-US"/>
              <a:t>情報セキュリティは、コンピュータシステム上の世界はもちろんのこと、重要情報が記載された契約書等の紙媒体や社員証のようなセキュリティーキーなど、幅広い世界に関係してきます。あらゆる場面において情報資産を守れるようにセキュリティ対策を行うことが重要となります。</a:t>
            </a:r>
            <a:endParaRPr kumimoji="1" lang="ja-JP" altLang="en-US" dirty="0"/>
          </a:p>
        </p:txBody>
      </p:sp>
    </p:spTree>
    <p:extLst>
      <p:ext uri="{BB962C8B-B14F-4D97-AF65-F5344CB8AC3E}">
        <p14:creationId xmlns:p14="http://schemas.microsoft.com/office/powerpoint/2010/main" val="1955092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31273"/>
            <a:ext cx="12192000" cy="55474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1-2-8.</a:t>
            </a:r>
            <a:r>
              <a:rPr lang="ja-JP" altLang="en-US"/>
              <a:t>セキュリティ</a:t>
            </a:r>
            <a:endParaRPr kumimoji="1" lang="ja-JP" altLang="en-US"/>
          </a:p>
        </p:txBody>
      </p:sp>
      <p:pic>
        <p:nvPicPr>
          <p:cNvPr id="5" name="図 4">
            <a:extLst>
              <a:ext uri="{FF2B5EF4-FFF2-40B4-BE49-F238E27FC236}">
                <a16:creationId xmlns:a16="http://schemas.microsoft.com/office/drawing/2014/main" id="{24430573-0C19-D232-4945-49E83EB2BB55}"/>
              </a:ext>
            </a:extLst>
          </p:cNvPr>
          <p:cNvPicPr>
            <a:picLocks noChangeAspect="1"/>
          </p:cNvPicPr>
          <p:nvPr/>
        </p:nvPicPr>
        <p:blipFill>
          <a:blip r:embed="rId2"/>
          <a:stretch>
            <a:fillRect/>
          </a:stretch>
        </p:blipFill>
        <p:spPr>
          <a:xfrm>
            <a:off x="267629" y="1675177"/>
            <a:ext cx="3829584" cy="3734321"/>
          </a:xfrm>
          <a:prstGeom prst="rect">
            <a:avLst/>
          </a:prstGeom>
        </p:spPr>
      </p:pic>
      <p:pic>
        <p:nvPicPr>
          <p:cNvPr id="7" name="図 6">
            <a:extLst>
              <a:ext uri="{FF2B5EF4-FFF2-40B4-BE49-F238E27FC236}">
                <a16:creationId xmlns:a16="http://schemas.microsoft.com/office/drawing/2014/main" id="{6AA9BDB1-2776-ED64-A76A-3054C9563F4A}"/>
              </a:ext>
            </a:extLst>
          </p:cNvPr>
          <p:cNvPicPr>
            <a:picLocks noChangeAspect="1"/>
          </p:cNvPicPr>
          <p:nvPr/>
        </p:nvPicPr>
        <p:blipFill>
          <a:blip r:embed="rId3"/>
          <a:stretch>
            <a:fillRect/>
          </a:stretch>
        </p:blipFill>
        <p:spPr>
          <a:xfrm>
            <a:off x="6633368" y="665590"/>
            <a:ext cx="3801005" cy="5811061"/>
          </a:xfrm>
          <a:prstGeom prst="rect">
            <a:avLst/>
          </a:prstGeom>
        </p:spPr>
      </p:pic>
    </p:spTree>
    <p:extLst>
      <p:ext uri="{BB962C8B-B14F-4D97-AF65-F5344CB8AC3E}">
        <p14:creationId xmlns:p14="http://schemas.microsoft.com/office/powerpoint/2010/main" val="33949587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31273"/>
            <a:ext cx="12192000" cy="55474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1-2-8.</a:t>
            </a:r>
            <a:r>
              <a:rPr lang="ja-JP" altLang="en-US"/>
              <a:t>セキュリティ</a:t>
            </a:r>
            <a:endParaRPr kumimoji="1" lang="ja-JP" altLang="en-US"/>
          </a:p>
        </p:txBody>
      </p:sp>
      <p:pic>
        <p:nvPicPr>
          <p:cNvPr id="5" name="図 4">
            <a:extLst>
              <a:ext uri="{FF2B5EF4-FFF2-40B4-BE49-F238E27FC236}">
                <a16:creationId xmlns:a16="http://schemas.microsoft.com/office/drawing/2014/main" id="{E377C21D-8BC3-E59B-2464-06A37D7449DB}"/>
              </a:ext>
            </a:extLst>
          </p:cNvPr>
          <p:cNvPicPr>
            <a:picLocks noChangeAspect="1"/>
          </p:cNvPicPr>
          <p:nvPr/>
        </p:nvPicPr>
        <p:blipFill>
          <a:blip r:embed="rId2"/>
          <a:stretch>
            <a:fillRect/>
          </a:stretch>
        </p:blipFill>
        <p:spPr>
          <a:xfrm>
            <a:off x="285750" y="1094571"/>
            <a:ext cx="3534268" cy="5763429"/>
          </a:xfrm>
          <a:prstGeom prst="rect">
            <a:avLst/>
          </a:prstGeom>
        </p:spPr>
      </p:pic>
      <p:pic>
        <p:nvPicPr>
          <p:cNvPr id="7" name="図 6">
            <a:extLst>
              <a:ext uri="{FF2B5EF4-FFF2-40B4-BE49-F238E27FC236}">
                <a16:creationId xmlns:a16="http://schemas.microsoft.com/office/drawing/2014/main" id="{A8CD1A55-1A6D-983F-5BDA-7E88121A5B5F}"/>
              </a:ext>
            </a:extLst>
          </p:cNvPr>
          <p:cNvPicPr>
            <a:picLocks noChangeAspect="1"/>
          </p:cNvPicPr>
          <p:nvPr/>
        </p:nvPicPr>
        <p:blipFill>
          <a:blip r:embed="rId3"/>
          <a:stretch>
            <a:fillRect/>
          </a:stretch>
        </p:blipFill>
        <p:spPr>
          <a:xfrm>
            <a:off x="6366987" y="1389387"/>
            <a:ext cx="3534268" cy="571580"/>
          </a:xfrm>
          <a:prstGeom prst="rect">
            <a:avLst/>
          </a:prstGeom>
        </p:spPr>
      </p:pic>
      <p:pic>
        <p:nvPicPr>
          <p:cNvPr id="9" name="図 8">
            <a:extLst>
              <a:ext uri="{FF2B5EF4-FFF2-40B4-BE49-F238E27FC236}">
                <a16:creationId xmlns:a16="http://schemas.microsoft.com/office/drawing/2014/main" id="{60F13368-B735-C39F-F6AC-0DB6F0A5B8F7}"/>
              </a:ext>
            </a:extLst>
          </p:cNvPr>
          <p:cNvPicPr>
            <a:picLocks noChangeAspect="1"/>
          </p:cNvPicPr>
          <p:nvPr/>
        </p:nvPicPr>
        <p:blipFill>
          <a:blip r:embed="rId4"/>
          <a:stretch>
            <a:fillRect/>
          </a:stretch>
        </p:blipFill>
        <p:spPr>
          <a:xfrm>
            <a:off x="6347934" y="2320550"/>
            <a:ext cx="3553321" cy="4058216"/>
          </a:xfrm>
          <a:prstGeom prst="rect">
            <a:avLst/>
          </a:prstGeom>
        </p:spPr>
      </p:pic>
    </p:spTree>
    <p:extLst>
      <p:ext uri="{BB962C8B-B14F-4D97-AF65-F5344CB8AC3E}">
        <p14:creationId xmlns:p14="http://schemas.microsoft.com/office/powerpoint/2010/main" val="227358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1-1-1.IT</a:t>
            </a:r>
            <a:r>
              <a:rPr lang="ja-JP" altLang="en-US" dirty="0"/>
              <a:t>技術者のイメージ</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調査結果からＩＴ技術者の実態を把握する</a:t>
            </a:r>
          </a:p>
        </p:txBody>
      </p:sp>
      <p:sp>
        <p:nvSpPr>
          <p:cNvPr id="2" name="テキスト ボックス 1">
            <a:extLst>
              <a:ext uri="{FF2B5EF4-FFF2-40B4-BE49-F238E27FC236}">
                <a16:creationId xmlns:a16="http://schemas.microsoft.com/office/drawing/2014/main" id="{062F842C-9B09-A4F2-219A-751CE6A22B1B}"/>
              </a:ext>
            </a:extLst>
          </p:cNvPr>
          <p:cNvSpPr txBox="1"/>
          <p:nvPr/>
        </p:nvSpPr>
        <p:spPr>
          <a:xfrm>
            <a:off x="5029199" y="6418384"/>
            <a:ext cx="6322565" cy="307777"/>
          </a:xfrm>
          <a:prstGeom prst="rect">
            <a:avLst/>
          </a:prstGeom>
          <a:noFill/>
        </p:spPr>
        <p:txBody>
          <a:bodyPr wrap="none" rtlCol="0">
            <a:spAutoFit/>
          </a:bodyPr>
          <a:lstStyle/>
          <a:p>
            <a:r>
              <a:rPr kumimoji="1" lang="en-US" altLang="ja-JP" sz="1400"/>
              <a:t>https://www.meti.go.jp/policy/it_policy/jinzai/houkokusyo.pdf</a:t>
            </a:r>
            <a:endParaRPr kumimoji="1" lang="ja-JP" altLang="en-US" sz="1400"/>
          </a:p>
        </p:txBody>
      </p:sp>
      <p:sp>
        <p:nvSpPr>
          <p:cNvPr id="3" name="テキスト ボックス 2">
            <a:extLst>
              <a:ext uri="{FF2B5EF4-FFF2-40B4-BE49-F238E27FC236}">
                <a16:creationId xmlns:a16="http://schemas.microsoft.com/office/drawing/2014/main" id="{B9C74574-7350-0FFE-2F64-DDE571CAE578}"/>
              </a:ext>
            </a:extLst>
          </p:cNvPr>
          <p:cNvSpPr txBox="1"/>
          <p:nvPr/>
        </p:nvSpPr>
        <p:spPr>
          <a:xfrm>
            <a:off x="720969" y="1444006"/>
            <a:ext cx="5630067" cy="461665"/>
          </a:xfrm>
          <a:prstGeom prst="rect">
            <a:avLst/>
          </a:prstGeom>
          <a:noFill/>
        </p:spPr>
        <p:txBody>
          <a:bodyPr wrap="none" rtlCol="0">
            <a:spAutoFit/>
          </a:bodyPr>
          <a:lstStyle/>
          <a:p>
            <a:r>
              <a:rPr kumimoji="1" lang="ja-JP" altLang="en-US" sz="2400" b="1" u="sng"/>
              <a:t>・</a:t>
            </a:r>
            <a:r>
              <a:rPr kumimoji="1" lang="en-US" altLang="ja-JP" sz="2400" b="1" u="sng"/>
              <a:t>IT</a:t>
            </a:r>
            <a:r>
              <a:rPr kumimoji="1" lang="ja-JP" altLang="en-US" sz="2400" b="1" u="sng"/>
              <a:t>業界は人手不足である：　長時間労働</a:t>
            </a:r>
          </a:p>
        </p:txBody>
      </p:sp>
      <p:sp>
        <p:nvSpPr>
          <p:cNvPr id="4" name="テキスト ボックス 3">
            <a:extLst>
              <a:ext uri="{FF2B5EF4-FFF2-40B4-BE49-F238E27FC236}">
                <a16:creationId xmlns:a16="http://schemas.microsoft.com/office/drawing/2014/main" id="{6F87DC2E-3C44-30A9-65D8-94FD61E3DE0F}"/>
              </a:ext>
            </a:extLst>
          </p:cNvPr>
          <p:cNvSpPr txBox="1"/>
          <p:nvPr/>
        </p:nvSpPr>
        <p:spPr>
          <a:xfrm>
            <a:off x="1125415" y="1812481"/>
            <a:ext cx="10392508" cy="1754326"/>
          </a:xfrm>
          <a:prstGeom prst="rect">
            <a:avLst/>
          </a:prstGeom>
          <a:noFill/>
        </p:spPr>
        <p:txBody>
          <a:bodyPr wrap="square" rtlCol="0">
            <a:spAutoFit/>
          </a:bodyPr>
          <a:lstStyle/>
          <a:p>
            <a:r>
              <a:rPr kumimoji="1" lang="en-US" altLang="ja-JP"/>
              <a:t>IT</a:t>
            </a:r>
            <a:r>
              <a:rPr kumimoji="1" lang="ja-JP" altLang="en-US"/>
              <a:t>技術が進歩する中で、</a:t>
            </a:r>
            <a:r>
              <a:rPr kumimoji="1" lang="en-US" altLang="ja-JP"/>
              <a:t>IT</a:t>
            </a:r>
            <a:r>
              <a:rPr kumimoji="1" lang="ja-JP" altLang="en-US"/>
              <a:t>業界全体は慢性的な人手不足といわれています。</a:t>
            </a:r>
            <a:r>
              <a:rPr kumimoji="1" lang="en-US" altLang="ja-JP"/>
              <a:t>IT</a:t>
            </a:r>
            <a:r>
              <a:rPr kumimoji="1" lang="ja-JP" altLang="en-US"/>
              <a:t>業界では常に技術が進化しており、さまざまな知識や経験が問われます。</a:t>
            </a:r>
          </a:p>
          <a:p>
            <a:endParaRPr kumimoji="1" lang="ja-JP" altLang="en-US"/>
          </a:p>
          <a:p>
            <a:r>
              <a:rPr kumimoji="1" lang="ja-JP" altLang="en-US"/>
              <a:t>しかし、</a:t>
            </a:r>
            <a:r>
              <a:rPr kumimoji="1" lang="en-US" altLang="ja-JP"/>
              <a:t>IT</a:t>
            </a:r>
            <a:r>
              <a:rPr kumimoji="1" lang="ja-JP" altLang="en-US"/>
              <a:t>エンジニアには経験が浅い人も多いことから業務に必要な知識やスキルの不足や、逆に古株の</a:t>
            </a:r>
            <a:r>
              <a:rPr kumimoji="1" lang="en-US" altLang="ja-JP"/>
              <a:t>IT</a:t>
            </a:r>
            <a:r>
              <a:rPr kumimoji="1" lang="ja-JP" altLang="en-US"/>
              <a:t>エンジニアが最新の技術に対応できない場合もあります。</a:t>
            </a:r>
            <a:r>
              <a:rPr kumimoji="1" lang="ja-JP" altLang="en-US">
                <a:highlight>
                  <a:srgbClr val="FFFF00"/>
                </a:highlight>
              </a:rPr>
              <a:t>現状クライアントや案件の数に対して</a:t>
            </a:r>
            <a:r>
              <a:rPr kumimoji="1" lang="en-US" altLang="ja-JP">
                <a:highlight>
                  <a:srgbClr val="FFFF00"/>
                </a:highlight>
              </a:rPr>
              <a:t>IT</a:t>
            </a:r>
            <a:r>
              <a:rPr kumimoji="1" lang="ja-JP" altLang="en-US">
                <a:highlight>
                  <a:srgbClr val="FFFF00"/>
                </a:highlight>
              </a:rPr>
              <a:t>エンジニアの数が追いついておらず、</a:t>
            </a:r>
            <a:r>
              <a:rPr kumimoji="1" lang="en-US" altLang="ja-JP"/>
              <a:t>1</a:t>
            </a:r>
            <a:r>
              <a:rPr kumimoji="1" lang="ja-JP" altLang="en-US"/>
              <a:t>人当たりのエンジニアの稼働時間が多くなっています。</a:t>
            </a:r>
          </a:p>
        </p:txBody>
      </p:sp>
      <p:sp>
        <p:nvSpPr>
          <p:cNvPr id="5" name="テキスト ボックス 4">
            <a:extLst>
              <a:ext uri="{FF2B5EF4-FFF2-40B4-BE49-F238E27FC236}">
                <a16:creationId xmlns:a16="http://schemas.microsoft.com/office/drawing/2014/main" id="{10BAAD65-07E6-741D-A518-3D208505BB5D}"/>
              </a:ext>
            </a:extLst>
          </p:cNvPr>
          <p:cNvSpPr txBox="1"/>
          <p:nvPr/>
        </p:nvSpPr>
        <p:spPr>
          <a:xfrm>
            <a:off x="720969" y="3987990"/>
            <a:ext cx="5517857" cy="461665"/>
          </a:xfrm>
          <a:prstGeom prst="rect">
            <a:avLst/>
          </a:prstGeom>
          <a:noFill/>
        </p:spPr>
        <p:txBody>
          <a:bodyPr wrap="none" rtlCol="0">
            <a:spAutoFit/>
          </a:bodyPr>
          <a:lstStyle/>
          <a:p>
            <a:r>
              <a:rPr kumimoji="1" lang="ja-JP" altLang="en-US" sz="2400" b="1" u="sng"/>
              <a:t>・</a:t>
            </a:r>
            <a:r>
              <a:rPr kumimoji="1" lang="en-US" altLang="ja-JP" sz="2400" b="1" u="sng"/>
              <a:t>IT</a:t>
            </a:r>
            <a:r>
              <a:rPr kumimoji="1" lang="ja-JP" altLang="en-US" sz="2400" b="1" u="sng"/>
              <a:t>エンジニアは残業が多い：　残業時間</a:t>
            </a:r>
          </a:p>
        </p:txBody>
      </p:sp>
      <p:sp>
        <p:nvSpPr>
          <p:cNvPr id="7" name="テキスト ボックス 6">
            <a:extLst>
              <a:ext uri="{FF2B5EF4-FFF2-40B4-BE49-F238E27FC236}">
                <a16:creationId xmlns:a16="http://schemas.microsoft.com/office/drawing/2014/main" id="{9D64FD22-9992-7E3D-6736-33CA97B83700}"/>
              </a:ext>
            </a:extLst>
          </p:cNvPr>
          <p:cNvSpPr txBox="1"/>
          <p:nvPr/>
        </p:nvSpPr>
        <p:spPr>
          <a:xfrm>
            <a:off x="1125415" y="4376119"/>
            <a:ext cx="10392508" cy="1754326"/>
          </a:xfrm>
          <a:prstGeom prst="rect">
            <a:avLst/>
          </a:prstGeom>
          <a:noFill/>
        </p:spPr>
        <p:txBody>
          <a:bodyPr wrap="square" rtlCol="0">
            <a:spAutoFit/>
          </a:bodyPr>
          <a:lstStyle/>
          <a:p>
            <a:r>
              <a:rPr kumimoji="1" lang="en-US" altLang="ja-JP"/>
              <a:t>IT</a:t>
            </a:r>
            <a:r>
              <a:rPr kumimoji="1" lang="ja-JP" altLang="en-US"/>
              <a:t>エンジニアの仕事は残業が多いと言われています。</a:t>
            </a:r>
            <a:r>
              <a:rPr kumimoji="1" lang="en-US" altLang="ja-JP"/>
              <a:t>IT</a:t>
            </a:r>
            <a:r>
              <a:rPr kumimoji="1" lang="ja-JP" altLang="en-US"/>
              <a:t>エンジニアにかかわらず、</a:t>
            </a:r>
            <a:r>
              <a:rPr kumimoji="1" lang="ja-JP" altLang="en-US">
                <a:highlight>
                  <a:srgbClr val="FFFF00"/>
                </a:highlight>
              </a:rPr>
              <a:t>エンジニアの仕事は工数を読むのが難しく、計算通りに進まないことが多いです</a:t>
            </a:r>
            <a:r>
              <a:rPr kumimoji="1" lang="ja-JP" altLang="en-US"/>
              <a:t>。そのため、納期に間に合わせるための残業が増え激務になることが多いです。</a:t>
            </a:r>
          </a:p>
          <a:p>
            <a:endParaRPr kumimoji="1" lang="ja-JP" altLang="en-US"/>
          </a:p>
          <a:p>
            <a:r>
              <a:rPr kumimoji="1" lang="ja-JP" altLang="en-US"/>
              <a:t>また、</a:t>
            </a:r>
            <a:r>
              <a:rPr kumimoji="1" lang="ja-JP" altLang="en-US">
                <a:highlight>
                  <a:srgbClr val="FFFF00"/>
                </a:highlight>
              </a:rPr>
              <a:t>突発的なトラブルや障害が発生した</a:t>
            </a:r>
            <a:r>
              <a:rPr kumimoji="1" lang="ja-JP" altLang="en-US"/>
              <a:t>場合は、ユーザーの使用が少ない時間帯である夜中に対応することもあります。その場合も、残業は避けられません。</a:t>
            </a:r>
          </a:p>
        </p:txBody>
      </p:sp>
    </p:spTree>
    <p:extLst>
      <p:ext uri="{BB962C8B-B14F-4D97-AF65-F5344CB8AC3E}">
        <p14:creationId xmlns:p14="http://schemas.microsoft.com/office/powerpoint/2010/main" val="15760645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72836"/>
            <a:ext cx="12192000" cy="5505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1-2-8.</a:t>
            </a:r>
            <a:r>
              <a:rPr lang="ja-JP" altLang="en-US"/>
              <a:t>セキュリティ</a:t>
            </a:r>
            <a:endParaRPr kumimoji="1" lang="ja-JP" altLang="en-US"/>
          </a:p>
        </p:txBody>
      </p:sp>
      <p:pic>
        <p:nvPicPr>
          <p:cNvPr id="6" name="図 5">
            <a:extLst>
              <a:ext uri="{FF2B5EF4-FFF2-40B4-BE49-F238E27FC236}">
                <a16:creationId xmlns:a16="http://schemas.microsoft.com/office/drawing/2014/main" id="{0C01F8BC-DFC7-FCA8-BAF9-8C7425F149BF}"/>
              </a:ext>
            </a:extLst>
          </p:cNvPr>
          <p:cNvPicPr>
            <a:picLocks noChangeAspect="1"/>
          </p:cNvPicPr>
          <p:nvPr/>
        </p:nvPicPr>
        <p:blipFill>
          <a:blip r:embed="rId2"/>
          <a:stretch>
            <a:fillRect/>
          </a:stretch>
        </p:blipFill>
        <p:spPr>
          <a:xfrm>
            <a:off x="147577" y="1577937"/>
            <a:ext cx="4163006" cy="4525006"/>
          </a:xfrm>
          <a:prstGeom prst="rect">
            <a:avLst/>
          </a:prstGeom>
        </p:spPr>
      </p:pic>
    </p:spTree>
    <p:extLst>
      <p:ext uri="{BB962C8B-B14F-4D97-AF65-F5344CB8AC3E}">
        <p14:creationId xmlns:p14="http://schemas.microsoft.com/office/powerpoint/2010/main" val="38078011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17418"/>
            <a:ext cx="12192000" cy="5561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1-2-8.</a:t>
            </a:r>
            <a:r>
              <a:rPr lang="ja-JP" altLang="en-US"/>
              <a:t>セキュリティ</a:t>
            </a:r>
            <a:endParaRPr kumimoji="1" lang="ja-JP" altLang="en-US"/>
          </a:p>
        </p:txBody>
      </p:sp>
      <p:pic>
        <p:nvPicPr>
          <p:cNvPr id="5" name="図 4">
            <a:extLst>
              <a:ext uri="{FF2B5EF4-FFF2-40B4-BE49-F238E27FC236}">
                <a16:creationId xmlns:a16="http://schemas.microsoft.com/office/drawing/2014/main" id="{58FB60CD-F948-B458-D264-F73D4E84884C}"/>
              </a:ext>
            </a:extLst>
          </p:cNvPr>
          <p:cNvPicPr>
            <a:picLocks noChangeAspect="1"/>
          </p:cNvPicPr>
          <p:nvPr/>
        </p:nvPicPr>
        <p:blipFill>
          <a:blip r:embed="rId2"/>
          <a:stretch>
            <a:fillRect/>
          </a:stretch>
        </p:blipFill>
        <p:spPr>
          <a:xfrm>
            <a:off x="380971" y="1477910"/>
            <a:ext cx="3696216" cy="4725059"/>
          </a:xfrm>
          <a:prstGeom prst="rect">
            <a:avLst/>
          </a:prstGeom>
        </p:spPr>
      </p:pic>
      <p:pic>
        <p:nvPicPr>
          <p:cNvPr id="8" name="図 7">
            <a:extLst>
              <a:ext uri="{FF2B5EF4-FFF2-40B4-BE49-F238E27FC236}">
                <a16:creationId xmlns:a16="http://schemas.microsoft.com/office/drawing/2014/main" id="{1058DE9C-81FC-F9D5-0E02-55765A468071}"/>
              </a:ext>
            </a:extLst>
          </p:cNvPr>
          <p:cNvPicPr>
            <a:picLocks noChangeAspect="1"/>
          </p:cNvPicPr>
          <p:nvPr/>
        </p:nvPicPr>
        <p:blipFill>
          <a:blip r:embed="rId3"/>
          <a:stretch>
            <a:fillRect/>
          </a:stretch>
        </p:blipFill>
        <p:spPr>
          <a:xfrm>
            <a:off x="5992737" y="1462445"/>
            <a:ext cx="3820058" cy="5239481"/>
          </a:xfrm>
          <a:prstGeom prst="rect">
            <a:avLst/>
          </a:prstGeom>
        </p:spPr>
      </p:pic>
    </p:spTree>
    <p:extLst>
      <p:ext uri="{BB962C8B-B14F-4D97-AF65-F5344CB8AC3E}">
        <p14:creationId xmlns:p14="http://schemas.microsoft.com/office/powerpoint/2010/main" val="16514148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789709"/>
            <a:ext cx="12192000" cy="5589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1-2-8.</a:t>
            </a:r>
            <a:r>
              <a:rPr lang="ja-JP" altLang="en-US"/>
              <a:t>セキュリティ</a:t>
            </a:r>
            <a:endParaRPr kumimoji="1" lang="ja-JP" altLang="en-US"/>
          </a:p>
        </p:txBody>
      </p:sp>
      <p:pic>
        <p:nvPicPr>
          <p:cNvPr id="6" name="図 5">
            <a:extLst>
              <a:ext uri="{FF2B5EF4-FFF2-40B4-BE49-F238E27FC236}">
                <a16:creationId xmlns:a16="http://schemas.microsoft.com/office/drawing/2014/main" id="{A95E18B3-5D1C-6304-9C52-EFE58DFBD40F}"/>
              </a:ext>
            </a:extLst>
          </p:cNvPr>
          <p:cNvPicPr>
            <a:picLocks noChangeAspect="1"/>
          </p:cNvPicPr>
          <p:nvPr/>
        </p:nvPicPr>
        <p:blipFill>
          <a:blip r:embed="rId2"/>
          <a:stretch>
            <a:fillRect/>
          </a:stretch>
        </p:blipFill>
        <p:spPr>
          <a:xfrm>
            <a:off x="285750" y="1227750"/>
            <a:ext cx="3877216" cy="5477639"/>
          </a:xfrm>
          <a:prstGeom prst="rect">
            <a:avLst/>
          </a:prstGeom>
        </p:spPr>
      </p:pic>
      <p:pic>
        <p:nvPicPr>
          <p:cNvPr id="9" name="図 8">
            <a:extLst>
              <a:ext uri="{FF2B5EF4-FFF2-40B4-BE49-F238E27FC236}">
                <a16:creationId xmlns:a16="http://schemas.microsoft.com/office/drawing/2014/main" id="{BCC58FFE-8CDC-6F12-5F83-F4BDEC4EF2C0}"/>
              </a:ext>
            </a:extLst>
          </p:cNvPr>
          <p:cNvPicPr>
            <a:picLocks noChangeAspect="1"/>
          </p:cNvPicPr>
          <p:nvPr/>
        </p:nvPicPr>
        <p:blipFill>
          <a:blip r:embed="rId3"/>
          <a:stretch>
            <a:fillRect/>
          </a:stretch>
        </p:blipFill>
        <p:spPr>
          <a:xfrm>
            <a:off x="7207864" y="1171163"/>
            <a:ext cx="3791479" cy="5029902"/>
          </a:xfrm>
          <a:prstGeom prst="rect">
            <a:avLst/>
          </a:prstGeom>
        </p:spPr>
      </p:pic>
    </p:spTree>
    <p:extLst>
      <p:ext uri="{BB962C8B-B14F-4D97-AF65-F5344CB8AC3E}">
        <p14:creationId xmlns:p14="http://schemas.microsoft.com/office/powerpoint/2010/main" val="14682171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31273"/>
            <a:ext cx="12192000" cy="55474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1-2-8.</a:t>
            </a:r>
            <a:r>
              <a:rPr lang="ja-JP" altLang="en-US"/>
              <a:t>セキュリティ</a:t>
            </a:r>
            <a:endParaRPr kumimoji="1" lang="ja-JP" altLang="en-US"/>
          </a:p>
        </p:txBody>
      </p:sp>
      <p:pic>
        <p:nvPicPr>
          <p:cNvPr id="5" name="図 4">
            <a:extLst>
              <a:ext uri="{FF2B5EF4-FFF2-40B4-BE49-F238E27FC236}">
                <a16:creationId xmlns:a16="http://schemas.microsoft.com/office/drawing/2014/main" id="{BDB2BDAD-C0A6-A126-31F6-7E4D66D11AF3}"/>
              </a:ext>
            </a:extLst>
          </p:cNvPr>
          <p:cNvPicPr>
            <a:picLocks noChangeAspect="1"/>
          </p:cNvPicPr>
          <p:nvPr/>
        </p:nvPicPr>
        <p:blipFill>
          <a:blip r:embed="rId2"/>
          <a:stretch>
            <a:fillRect/>
          </a:stretch>
        </p:blipFill>
        <p:spPr>
          <a:xfrm>
            <a:off x="267629" y="1428569"/>
            <a:ext cx="3762900" cy="5058481"/>
          </a:xfrm>
          <a:prstGeom prst="rect">
            <a:avLst/>
          </a:prstGeom>
        </p:spPr>
      </p:pic>
      <p:pic>
        <p:nvPicPr>
          <p:cNvPr id="8" name="図 7">
            <a:extLst>
              <a:ext uri="{FF2B5EF4-FFF2-40B4-BE49-F238E27FC236}">
                <a16:creationId xmlns:a16="http://schemas.microsoft.com/office/drawing/2014/main" id="{A49C778D-E243-70D3-E4A2-001B8FAD74C2}"/>
              </a:ext>
            </a:extLst>
          </p:cNvPr>
          <p:cNvPicPr>
            <a:picLocks noChangeAspect="1"/>
          </p:cNvPicPr>
          <p:nvPr/>
        </p:nvPicPr>
        <p:blipFill>
          <a:blip r:embed="rId3"/>
          <a:stretch>
            <a:fillRect/>
          </a:stretch>
        </p:blipFill>
        <p:spPr>
          <a:xfrm>
            <a:off x="6790592" y="1302114"/>
            <a:ext cx="3505689" cy="3496163"/>
          </a:xfrm>
          <a:prstGeom prst="rect">
            <a:avLst/>
          </a:prstGeom>
        </p:spPr>
      </p:pic>
      <p:pic>
        <p:nvPicPr>
          <p:cNvPr id="11" name="図 10">
            <a:extLst>
              <a:ext uri="{FF2B5EF4-FFF2-40B4-BE49-F238E27FC236}">
                <a16:creationId xmlns:a16="http://schemas.microsoft.com/office/drawing/2014/main" id="{B520955F-1919-0500-E844-CEEC603407B3}"/>
              </a:ext>
            </a:extLst>
          </p:cNvPr>
          <p:cNvPicPr>
            <a:picLocks noChangeAspect="1"/>
          </p:cNvPicPr>
          <p:nvPr/>
        </p:nvPicPr>
        <p:blipFill>
          <a:blip r:embed="rId4"/>
          <a:stretch>
            <a:fillRect/>
          </a:stretch>
        </p:blipFill>
        <p:spPr>
          <a:xfrm>
            <a:off x="6661986" y="4558797"/>
            <a:ext cx="3762900" cy="2610214"/>
          </a:xfrm>
          <a:prstGeom prst="rect">
            <a:avLst/>
          </a:prstGeom>
        </p:spPr>
      </p:pic>
    </p:spTree>
    <p:extLst>
      <p:ext uri="{BB962C8B-B14F-4D97-AF65-F5344CB8AC3E}">
        <p14:creationId xmlns:p14="http://schemas.microsoft.com/office/powerpoint/2010/main" val="33847865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31273"/>
            <a:ext cx="12192000" cy="55474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1-2-8.</a:t>
            </a:r>
            <a:r>
              <a:rPr lang="ja-JP" altLang="en-US"/>
              <a:t>セキュリティ</a:t>
            </a:r>
            <a:endParaRPr kumimoji="1" lang="ja-JP" altLang="en-US"/>
          </a:p>
        </p:txBody>
      </p:sp>
      <p:pic>
        <p:nvPicPr>
          <p:cNvPr id="6" name="図 5">
            <a:extLst>
              <a:ext uri="{FF2B5EF4-FFF2-40B4-BE49-F238E27FC236}">
                <a16:creationId xmlns:a16="http://schemas.microsoft.com/office/drawing/2014/main" id="{BED3F40D-10ED-E1A1-584D-0D98914DF3E0}"/>
              </a:ext>
            </a:extLst>
          </p:cNvPr>
          <p:cNvPicPr>
            <a:picLocks noChangeAspect="1"/>
          </p:cNvPicPr>
          <p:nvPr/>
        </p:nvPicPr>
        <p:blipFill>
          <a:blip r:embed="rId2"/>
          <a:stretch>
            <a:fillRect/>
          </a:stretch>
        </p:blipFill>
        <p:spPr>
          <a:xfrm>
            <a:off x="267629" y="1301673"/>
            <a:ext cx="3820058" cy="5077534"/>
          </a:xfrm>
          <a:prstGeom prst="rect">
            <a:avLst/>
          </a:prstGeom>
        </p:spPr>
      </p:pic>
      <p:pic>
        <p:nvPicPr>
          <p:cNvPr id="9" name="図 8">
            <a:extLst>
              <a:ext uri="{FF2B5EF4-FFF2-40B4-BE49-F238E27FC236}">
                <a16:creationId xmlns:a16="http://schemas.microsoft.com/office/drawing/2014/main" id="{62105306-B999-C4C4-B0CD-8715552077AE}"/>
              </a:ext>
            </a:extLst>
          </p:cNvPr>
          <p:cNvPicPr>
            <a:picLocks noChangeAspect="1"/>
          </p:cNvPicPr>
          <p:nvPr/>
        </p:nvPicPr>
        <p:blipFill>
          <a:blip r:embed="rId3"/>
          <a:stretch>
            <a:fillRect/>
          </a:stretch>
        </p:blipFill>
        <p:spPr>
          <a:xfrm>
            <a:off x="6504762" y="1301673"/>
            <a:ext cx="3886742" cy="3219899"/>
          </a:xfrm>
          <a:prstGeom prst="rect">
            <a:avLst/>
          </a:prstGeom>
        </p:spPr>
      </p:pic>
    </p:spTree>
    <p:extLst>
      <p:ext uri="{BB962C8B-B14F-4D97-AF65-F5344CB8AC3E}">
        <p14:creationId xmlns:p14="http://schemas.microsoft.com/office/powerpoint/2010/main" val="29027482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FAC2CA7-1FF7-AB5A-9C4E-E6D93693C735}"/>
              </a:ext>
            </a:extLst>
          </p:cNvPr>
          <p:cNvSpPr>
            <a:spLocks noGrp="1"/>
          </p:cNvSpPr>
          <p:nvPr>
            <p:ph type="title"/>
          </p:nvPr>
        </p:nvSpPr>
        <p:spPr/>
        <p:txBody>
          <a:bodyPr/>
          <a:lstStyle/>
          <a:p>
            <a:r>
              <a:rPr lang="en-US" altLang="ja-JP" dirty="0"/>
              <a:t>【</a:t>
            </a:r>
            <a:r>
              <a:rPr lang="ja-JP" altLang="en-US" dirty="0"/>
              <a:t>参考</a:t>
            </a:r>
            <a:r>
              <a:rPr lang="en-US" altLang="ja-JP" dirty="0"/>
              <a:t>】</a:t>
            </a:r>
            <a:r>
              <a:rPr lang="ja-JP" altLang="en-US" dirty="0"/>
              <a:t>参考図書</a:t>
            </a:r>
          </a:p>
        </p:txBody>
      </p:sp>
      <p:sp>
        <p:nvSpPr>
          <p:cNvPr id="6" name="コンテンツ プレースホルダー 5">
            <a:extLst>
              <a:ext uri="{FF2B5EF4-FFF2-40B4-BE49-F238E27FC236}">
                <a16:creationId xmlns:a16="http://schemas.microsoft.com/office/drawing/2014/main" id="{E7E9A49C-16A7-9AD9-2B57-9956EF78884B}"/>
              </a:ext>
            </a:extLst>
          </p:cNvPr>
          <p:cNvSpPr>
            <a:spLocks noGrp="1"/>
          </p:cNvSpPr>
          <p:nvPr>
            <p:ph idx="1"/>
          </p:nvPr>
        </p:nvSpPr>
        <p:spPr/>
        <p:txBody>
          <a:bodyPr/>
          <a:lstStyle/>
          <a:p>
            <a:r>
              <a:rPr lang="ja-JP" altLang="en-US"/>
              <a:t>（書籍）かんたん合格 基本情報技術者教科書 令和</a:t>
            </a:r>
            <a:r>
              <a:rPr lang="en-US" altLang="ja-JP"/>
              <a:t>05</a:t>
            </a:r>
            <a:r>
              <a:rPr lang="ja-JP" altLang="en-US"/>
              <a:t>年度</a:t>
            </a:r>
            <a:endParaRPr lang="en-US" altLang="ja-JP"/>
          </a:p>
          <a:p>
            <a:pPr marL="0" indent="0">
              <a:buNone/>
            </a:pPr>
            <a:r>
              <a:rPr lang="ja-JP" altLang="en-US"/>
              <a:t>　　</a:t>
            </a:r>
          </a:p>
        </p:txBody>
      </p:sp>
      <p:sp>
        <p:nvSpPr>
          <p:cNvPr id="7" name="テキスト プレースホルダー 6">
            <a:extLst>
              <a:ext uri="{FF2B5EF4-FFF2-40B4-BE49-F238E27FC236}">
                <a16:creationId xmlns:a16="http://schemas.microsoft.com/office/drawing/2014/main" id="{57A17249-BE0F-BF9B-48C6-C8F84F1E5444}"/>
              </a:ext>
            </a:extLst>
          </p:cNvPr>
          <p:cNvSpPr>
            <a:spLocks noGrp="1"/>
          </p:cNvSpPr>
          <p:nvPr>
            <p:ph type="body" sz="quarter" idx="14"/>
          </p:nvPr>
        </p:nvSpPr>
        <p:spPr/>
        <p:txBody>
          <a:bodyPr/>
          <a:lstStyle/>
          <a:p>
            <a:r>
              <a:rPr lang="ja-JP" altLang="en-US" dirty="0"/>
              <a:t>資料内で参考にした図書及び</a:t>
            </a:r>
            <a:r>
              <a:rPr lang="en-US" altLang="ja-JP" dirty="0"/>
              <a:t>URL</a:t>
            </a:r>
            <a:endParaRPr lang="ja-JP" altLang="en-US" dirty="0"/>
          </a:p>
        </p:txBody>
      </p:sp>
    </p:spTree>
    <p:extLst>
      <p:ext uri="{BB962C8B-B14F-4D97-AF65-F5344CB8AC3E}">
        <p14:creationId xmlns:p14="http://schemas.microsoft.com/office/powerpoint/2010/main" val="11021740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DB3EB3A-79AE-8D89-21A5-922391547520}"/>
              </a:ext>
            </a:extLst>
          </p:cNvPr>
          <p:cNvSpPr>
            <a:spLocks noGrp="1"/>
          </p:cNvSpPr>
          <p:nvPr>
            <p:ph type="title"/>
          </p:nvPr>
        </p:nvSpPr>
        <p:spPr/>
        <p:txBody>
          <a:bodyPr/>
          <a:lstStyle/>
          <a:p>
            <a:r>
              <a:rPr lang="en-US" altLang="ja-JP"/>
              <a:t>1-3.</a:t>
            </a:r>
            <a:r>
              <a:rPr lang="ja-JP" altLang="en-US"/>
              <a:t>迷った時の考え方、調査の仕方</a:t>
            </a:r>
          </a:p>
        </p:txBody>
      </p:sp>
    </p:spTree>
    <p:extLst>
      <p:ext uri="{BB962C8B-B14F-4D97-AF65-F5344CB8AC3E}">
        <p14:creationId xmlns:p14="http://schemas.microsoft.com/office/powerpoint/2010/main" val="28231000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ECDC36B-42D0-7943-C573-5AB8BAFC6BDA}"/>
              </a:ext>
            </a:extLst>
          </p:cNvPr>
          <p:cNvSpPr>
            <a:spLocks noGrp="1"/>
          </p:cNvSpPr>
          <p:nvPr>
            <p:ph type="title"/>
          </p:nvPr>
        </p:nvSpPr>
        <p:spPr/>
        <p:txBody>
          <a:bodyPr/>
          <a:lstStyle/>
          <a:p>
            <a:r>
              <a:rPr lang="en-US" altLang="ja-JP" dirty="0"/>
              <a:t>1-3.</a:t>
            </a:r>
            <a:r>
              <a:rPr lang="ja-JP" altLang="en-US" dirty="0"/>
              <a:t>迷った時の考え方、調査の仕方</a:t>
            </a:r>
          </a:p>
        </p:txBody>
      </p:sp>
      <p:sp>
        <p:nvSpPr>
          <p:cNvPr id="7" name="テキスト プレースホルダー 6">
            <a:extLst>
              <a:ext uri="{FF2B5EF4-FFF2-40B4-BE49-F238E27FC236}">
                <a16:creationId xmlns:a16="http://schemas.microsoft.com/office/drawing/2014/main" id="{727FABE2-5FC7-2A7A-9F54-36C536FB7529}"/>
              </a:ext>
            </a:extLst>
          </p:cNvPr>
          <p:cNvSpPr>
            <a:spLocks noGrp="1"/>
          </p:cNvSpPr>
          <p:nvPr>
            <p:ph type="body" sz="quarter" idx="13"/>
          </p:nvPr>
        </p:nvSpPr>
        <p:spPr>
          <a:xfrm>
            <a:off x="267628" y="873747"/>
            <a:ext cx="11675326" cy="1462073"/>
          </a:xfrm>
        </p:spPr>
        <p:txBody>
          <a:bodyPr>
            <a:normAutofit/>
          </a:bodyPr>
          <a:lstStyle/>
          <a:p>
            <a:r>
              <a:rPr lang="ja-JP" altLang="en-US" dirty="0"/>
              <a:t>便利な</a:t>
            </a:r>
            <a:r>
              <a:rPr lang="en-US" altLang="ja-JP" dirty="0"/>
              <a:t>web</a:t>
            </a:r>
            <a:r>
              <a:rPr lang="ja-JP" altLang="en-US" dirty="0"/>
              <a:t>サイトやツールの紹介、</a:t>
            </a:r>
            <a:r>
              <a:rPr lang="en-US" altLang="ja-JP" dirty="0"/>
              <a:t>OSS</a:t>
            </a:r>
            <a:r>
              <a:rPr lang="ja-JP" altLang="en-US" dirty="0"/>
              <a:t>ライブラリ等の使い方、調べ方など、行き詰った時の対応についてアドバイスします。</a:t>
            </a:r>
            <a:endParaRPr lang="en-US" altLang="ja-JP" dirty="0"/>
          </a:p>
        </p:txBody>
      </p:sp>
      <p:sp>
        <p:nvSpPr>
          <p:cNvPr id="4" name="テキスト ボックス 3">
            <a:extLst>
              <a:ext uri="{FF2B5EF4-FFF2-40B4-BE49-F238E27FC236}">
                <a16:creationId xmlns:a16="http://schemas.microsoft.com/office/drawing/2014/main" id="{C47EFC99-0BE9-2111-AC8C-F7FD2D486CB1}"/>
              </a:ext>
            </a:extLst>
          </p:cNvPr>
          <p:cNvSpPr txBox="1"/>
          <p:nvPr/>
        </p:nvSpPr>
        <p:spPr>
          <a:xfrm>
            <a:off x="1052946" y="4522181"/>
            <a:ext cx="4946072" cy="1200329"/>
          </a:xfrm>
          <a:prstGeom prst="rect">
            <a:avLst/>
          </a:prstGeom>
          <a:noFill/>
        </p:spPr>
        <p:txBody>
          <a:bodyPr wrap="square" rtlCol="0">
            <a:spAutoFit/>
          </a:bodyPr>
          <a:lstStyle/>
          <a:p>
            <a:r>
              <a:rPr kumimoji="1" lang="ja-JP" altLang="en-US" sz="2400"/>
              <a:t>１．迷った時どうしますか？</a:t>
            </a:r>
            <a:endParaRPr kumimoji="1" lang="en-US" altLang="ja-JP" sz="2400"/>
          </a:p>
          <a:p>
            <a:endParaRPr kumimoji="1" lang="en-US" altLang="ja-JP" sz="2400"/>
          </a:p>
          <a:p>
            <a:r>
              <a:rPr lang="ja-JP" altLang="en-US" sz="2400"/>
              <a:t>２．学びの場</a:t>
            </a:r>
            <a:endParaRPr kumimoji="1" lang="ja-JP" altLang="en-US" sz="2400"/>
          </a:p>
        </p:txBody>
      </p:sp>
      <p:pic>
        <p:nvPicPr>
          <p:cNvPr id="4100" name="Picture 4" descr="仕事を心配するアジアのビジネスパーソン - 悩む点のイラスト素材／クリップアート素材／マンガ素材／アイコン素材">
            <a:extLst>
              <a:ext uri="{FF2B5EF4-FFF2-40B4-BE49-F238E27FC236}">
                <a16:creationId xmlns:a16="http://schemas.microsoft.com/office/drawing/2014/main" id="{1CC056F1-3505-ADAD-67CD-2071B877F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290" y="3943579"/>
            <a:ext cx="4083627" cy="244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6649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1-3-1.</a:t>
            </a:r>
            <a:r>
              <a:rPr lang="ja-JP" altLang="en-US" dirty="0"/>
              <a:t>迷ったとき、どうしますか？</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861439"/>
            <a:ext cx="11344390" cy="16967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ja-JP" altLang="en-US"/>
              <a:t>システム開発を行っていて迷ったり、考え込んだりしているとき、どうしますか？</a:t>
            </a:r>
            <a:endParaRPr lang="en-US" altLang="ja-JP"/>
          </a:p>
          <a:p>
            <a:r>
              <a:rPr kumimoji="1" lang="ja-JP" altLang="en-US"/>
              <a:t>いろいろな選択肢があるかと思いますが、</a:t>
            </a:r>
            <a:endParaRPr kumimoji="1" lang="en-US" altLang="ja-JP"/>
          </a:p>
          <a:p>
            <a:r>
              <a:rPr lang="ja-JP" altLang="en-US"/>
              <a:t>業務システムや客先システムの様に重要度が高いシステムの場合には、なかなか人には聞けないと思います。</a:t>
            </a:r>
            <a:endParaRPr lang="en-US" altLang="ja-JP"/>
          </a:p>
          <a:p>
            <a:r>
              <a:rPr kumimoji="1" lang="ja-JP" altLang="en-US"/>
              <a:t>そんな時は、「・・・・・を使う」ということで、実習生に伝授いたします。</a:t>
            </a:r>
            <a:endParaRPr kumimoji="1" lang="ja-JP" altLang="en-US" dirty="0"/>
          </a:p>
        </p:txBody>
      </p:sp>
      <p:sp>
        <p:nvSpPr>
          <p:cNvPr id="2" name="正方形/長方形 1">
            <a:extLst>
              <a:ext uri="{FF2B5EF4-FFF2-40B4-BE49-F238E27FC236}">
                <a16:creationId xmlns:a16="http://schemas.microsoft.com/office/drawing/2014/main" id="{83ADD3BA-88D9-3F94-A9E3-36DEBE8B6470}"/>
              </a:ext>
            </a:extLst>
          </p:cNvPr>
          <p:cNvSpPr/>
          <p:nvPr/>
        </p:nvSpPr>
        <p:spPr>
          <a:xfrm>
            <a:off x="561861" y="4152275"/>
            <a:ext cx="11344390" cy="1996508"/>
          </a:xfrm>
          <a:prstGeom prst="rect">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FF0000"/>
                </a:solidFill>
              </a:rPr>
              <a:t>システム開発を行う前に必ず、サポート体制を検討しましょう。</a:t>
            </a:r>
            <a:endParaRPr kumimoji="1" lang="en-US" altLang="ja-JP" sz="2400">
              <a:solidFill>
                <a:srgbClr val="FF0000"/>
              </a:solidFill>
            </a:endParaRPr>
          </a:p>
          <a:p>
            <a:pPr algn="ctr"/>
            <a:endParaRPr kumimoji="1" lang="en-US" altLang="ja-JP">
              <a:solidFill>
                <a:srgbClr val="FF0000"/>
              </a:solidFill>
            </a:endParaRPr>
          </a:p>
          <a:p>
            <a:pPr algn="ctr"/>
            <a:r>
              <a:rPr lang="ja-JP" altLang="en-US">
                <a:solidFill>
                  <a:srgbClr val="FF0000"/>
                </a:solidFill>
              </a:rPr>
              <a:t>プロダクト製品のサポート契約は当たり前ですが・・・・。</a:t>
            </a:r>
            <a:endParaRPr kumimoji="1" lang="en-US" altLang="ja-JP">
              <a:solidFill>
                <a:srgbClr val="FF0000"/>
              </a:solidFill>
            </a:endParaRPr>
          </a:p>
          <a:p>
            <a:pPr algn="ctr"/>
            <a:r>
              <a:rPr kumimoji="1" lang="ja-JP" altLang="en-US">
                <a:solidFill>
                  <a:srgbClr val="FF0000"/>
                </a:solidFill>
              </a:rPr>
              <a:t>どんなに情報量の多いオープンソース（実績の多い）でも、活発に活動してない団体のアプリは、最新の</a:t>
            </a:r>
            <a:r>
              <a:rPr kumimoji="1" lang="en-US" altLang="ja-JP">
                <a:solidFill>
                  <a:srgbClr val="FF0000"/>
                </a:solidFill>
              </a:rPr>
              <a:t>OS</a:t>
            </a:r>
            <a:r>
              <a:rPr kumimoji="1" lang="ja-JP" altLang="en-US">
                <a:solidFill>
                  <a:srgbClr val="FF0000"/>
                </a:solidFill>
              </a:rPr>
              <a:t>についていけていなかったり、脆弱性が改修されない場合が多いです。</a:t>
            </a:r>
            <a:endParaRPr kumimoji="1" lang="en-US" altLang="ja-JP">
              <a:solidFill>
                <a:srgbClr val="FF0000"/>
              </a:solidFill>
            </a:endParaRPr>
          </a:p>
          <a:p>
            <a:pPr algn="ctr"/>
            <a:r>
              <a:rPr lang="ja-JP" altLang="en-US">
                <a:solidFill>
                  <a:srgbClr val="FF0000"/>
                </a:solidFill>
              </a:rPr>
              <a:t>また、アプリ自体が参照しているライブラリの脆弱性やバグ等にも注意が必要です。</a:t>
            </a:r>
            <a:endParaRPr kumimoji="1" lang="ja-JP" altLang="en-US">
              <a:solidFill>
                <a:srgbClr val="FF0000"/>
              </a:solidFill>
            </a:endParaRPr>
          </a:p>
        </p:txBody>
      </p:sp>
    </p:spTree>
    <p:extLst>
      <p:ext uri="{BB962C8B-B14F-4D97-AF65-F5344CB8AC3E}">
        <p14:creationId xmlns:p14="http://schemas.microsoft.com/office/powerpoint/2010/main" val="21510773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1-3-1.</a:t>
            </a:r>
            <a:r>
              <a:rPr lang="ja-JP" altLang="en-US" dirty="0"/>
              <a:t>迷ったとき、どうしますか？</a:t>
            </a:r>
          </a:p>
        </p:txBody>
      </p:sp>
      <p:sp>
        <p:nvSpPr>
          <p:cNvPr id="2" name="テキスト ボックス 1">
            <a:extLst>
              <a:ext uri="{FF2B5EF4-FFF2-40B4-BE49-F238E27FC236}">
                <a16:creationId xmlns:a16="http://schemas.microsoft.com/office/drawing/2014/main" id="{CC81DDC6-B697-C86A-A7FD-3E9C085B824F}"/>
              </a:ext>
            </a:extLst>
          </p:cNvPr>
          <p:cNvSpPr txBox="1"/>
          <p:nvPr/>
        </p:nvSpPr>
        <p:spPr>
          <a:xfrm>
            <a:off x="388483" y="1275347"/>
            <a:ext cx="11415034" cy="738664"/>
          </a:xfrm>
          <a:prstGeom prst="rect">
            <a:avLst/>
          </a:prstGeom>
          <a:noFill/>
        </p:spPr>
        <p:txBody>
          <a:bodyPr wrap="square" rtlCol="0">
            <a:spAutoFit/>
          </a:bodyPr>
          <a:lstStyle/>
          <a:p>
            <a:r>
              <a:rPr kumimoji="1" lang="ja-JP" altLang="en-US" sz="1400"/>
              <a:t>・オープンソースのファイルリスト内には、</a:t>
            </a:r>
            <a:r>
              <a:rPr kumimoji="1" lang="en-US" altLang="ja-JP" sz="1400"/>
              <a:t>README.me</a:t>
            </a:r>
            <a:r>
              <a:rPr kumimoji="1" lang="ja-JP" altLang="en-US" sz="1400"/>
              <a:t>または、</a:t>
            </a:r>
            <a:r>
              <a:rPr kumimoji="1" lang="en-US" altLang="ja-JP" sz="1400"/>
              <a:t>README.txt</a:t>
            </a:r>
            <a:r>
              <a:rPr kumimoji="1" lang="ja-JP" altLang="en-US" sz="1400"/>
              <a:t>が存在ます。</a:t>
            </a:r>
            <a:endParaRPr kumimoji="1" lang="en-US" altLang="ja-JP" sz="1400"/>
          </a:p>
          <a:p>
            <a:r>
              <a:rPr lang="en-US" altLang="ja-JP" sz="1400"/>
              <a:t>README</a:t>
            </a:r>
            <a:r>
              <a:rPr lang="ja-JP" altLang="en-US" sz="1400"/>
              <a:t>には、そのプロジェクトの説明や使い方、コード説明へのリンクなど様々な情報が書かれていますので、入手した</a:t>
            </a:r>
            <a:r>
              <a:rPr lang="en-US" altLang="ja-JP" sz="1400"/>
              <a:t>OSS</a:t>
            </a:r>
            <a:r>
              <a:rPr lang="ja-JP" altLang="en-US" sz="1400"/>
              <a:t>の使い方や概要を知りたい場合は、まず</a:t>
            </a:r>
            <a:r>
              <a:rPr lang="en-US" altLang="ja-JP" sz="1400"/>
              <a:t>github</a:t>
            </a:r>
            <a:r>
              <a:rPr lang="ja-JP" altLang="en-US" sz="1400"/>
              <a:t>やサイトからソースコードを探し、ソースファイルリストにある</a:t>
            </a:r>
            <a:r>
              <a:rPr lang="en-US" altLang="ja-JP" sz="1400"/>
              <a:t>README</a:t>
            </a:r>
            <a:r>
              <a:rPr lang="ja-JP" altLang="en-US" sz="1400"/>
              <a:t>を見てみてください。</a:t>
            </a:r>
            <a:endParaRPr kumimoji="1" lang="en-US" altLang="ja-JP" sz="1400"/>
          </a:p>
        </p:txBody>
      </p:sp>
      <p:sp>
        <p:nvSpPr>
          <p:cNvPr id="3" name="テキスト ボックス 2">
            <a:extLst>
              <a:ext uri="{FF2B5EF4-FFF2-40B4-BE49-F238E27FC236}">
                <a16:creationId xmlns:a16="http://schemas.microsoft.com/office/drawing/2014/main" id="{860374DD-26B1-0893-8F3B-773BE0BE02E6}"/>
              </a:ext>
            </a:extLst>
          </p:cNvPr>
          <p:cNvSpPr txBox="1"/>
          <p:nvPr/>
        </p:nvSpPr>
        <p:spPr>
          <a:xfrm>
            <a:off x="388483" y="845855"/>
            <a:ext cx="5479385" cy="369332"/>
          </a:xfrm>
          <a:prstGeom prst="rect">
            <a:avLst/>
          </a:prstGeom>
          <a:noFill/>
        </p:spPr>
        <p:txBody>
          <a:bodyPr wrap="none" rtlCol="0">
            <a:spAutoFit/>
          </a:bodyPr>
          <a:lstStyle/>
          <a:p>
            <a:r>
              <a:rPr kumimoji="1" lang="ja-JP" altLang="en-US"/>
              <a:t>■</a:t>
            </a:r>
            <a:r>
              <a:rPr lang="ja-JP" altLang="en-US"/>
              <a:t>オープンソースは</a:t>
            </a:r>
            <a:r>
              <a:rPr lang="en-US" altLang="ja-JP"/>
              <a:t>README</a:t>
            </a:r>
            <a:r>
              <a:rPr lang="ja-JP" altLang="en-US"/>
              <a:t>を、</a:t>
            </a:r>
            <a:r>
              <a:rPr lang="en-US" altLang="ja-JP"/>
              <a:t>MAN</a:t>
            </a:r>
            <a:r>
              <a:rPr lang="ja-JP" altLang="en-US"/>
              <a:t>コマンドを！</a:t>
            </a:r>
            <a:endParaRPr kumimoji="1" lang="ja-JP" altLang="en-US"/>
          </a:p>
        </p:txBody>
      </p:sp>
      <p:pic>
        <p:nvPicPr>
          <p:cNvPr id="5" name="図 4">
            <a:extLst>
              <a:ext uri="{FF2B5EF4-FFF2-40B4-BE49-F238E27FC236}">
                <a16:creationId xmlns:a16="http://schemas.microsoft.com/office/drawing/2014/main" id="{7CEFE4C0-5726-D8D5-34DB-0A7843FAA6E4}"/>
              </a:ext>
            </a:extLst>
          </p:cNvPr>
          <p:cNvPicPr>
            <a:picLocks noChangeAspect="1"/>
          </p:cNvPicPr>
          <p:nvPr/>
        </p:nvPicPr>
        <p:blipFill>
          <a:blip r:embed="rId2"/>
          <a:stretch>
            <a:fillRect/>
          </a:stretch>
        </p:blipFill>
        <p:spPr>
          <a:xfrm>
            <a:off x="388483" y="2574758"/>
            <a:ext cx="4866931" cy="3705726"/>
          </a:xfrm>
          <a:prstGeom prst="rect">
            <a:avLst/>
          </a:prstGeom>
        </p:spPr>
      </p:pic>
      <p:pic>
        <p:nvPicPr>
          <p:cNvPr id="8" name="図 7">
            <a:extLst>
              <a:ext uri="{FF2B5EF4-FFF2-40B4-BE49-F238E27FC236}">
                <a16:creationId xmlns:a16="http://schemas.microsoft.com/office/drawing/2014/main" id="{01EF3970-C003-9132-8516-2FCE37E1C3F9}"/>
              </a:ext>
            </a:extLst>
          </p:cNvPr>
          <p:cNvPicPr>
            <a:picLocks noChangeAspect="1"/>
          </p:cNvPicPr>
          <p:nvPr/>
        </p:nvPicPr>
        <p:blipFill>
          <a:blip r:embed="rId3"/>
          <a:stretch>
            <a:fillRect/>
          </a:stretch>
        </p:blipFill>
        <p:spPr>
          <a:xfrm>
            <a:off x="6291541" y="2574758"/>
            <a:ext cx="4866932" cy="3705726"/>
          </a:xfrm>
          <a:prstGeom prst="rect">
            <a:avLst/>
          </a:prstGeom>
        </p:spPr>
      </p:pic>
      <p:sp>
        <p:nvSpPr>
          <p:cNvPr id="9" name="正方形/長方形 8">
            <a:extLst>
              <a:ext uri="{FF2B5EF4-FFF2-40B4-BE49-F238E27FC236}">
                <a16:creationId xmlns:a16="http://schemas.microsoft.com/office/drawing/2014/main" id="{7523D70D-F3C5-9A3D-76DF-C0389BF83EC4}"/>
              </a:ext>
            </a:extLst>
          </p:cNvPr>
          <p:cNvSpPr/>
          <p:nvPr/>
        </p:nvSpPr>
        <p:spPr>
          <a:xfrm>
            <a:off x="267629" y="5955632"/>
            <a:ext cx="2487603" cy="3248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A584B4D-B012-D031-1EC3-8AC238E1316D}"/>
              </a:ext>
            </a:extLst>
          </p:cNvPr>
          <p:cNvCxnSpPr>
            <a:cxnSpLocks/>
            <a:stCxn id="9" idx="3"/>
          </p:cNvCxnSpPr>
          <p:nvPr/>
        </p:nvCxnSpPr>
        <p:spPr>
          <a:xfrm>
            <a:off x="2755232" y="6118058"/>
            <a:ext cx="4546716" cy="1769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902FD86D-3DB2-9150-3946-6A08DF802697}"/>
              </a:ext>
            </a:extLst>
          </p:cNvPr>
          <p:cNvSpPr txBox="1"/>
          <p:nvPr/>
        </p:nvSpPr>
        <p:spPr>
          <a:xfrm>
            <a:off x="8468928" y="2424789"/>
            <a:ext cx="3474028" cy="369332"/>
          </a:xfrm>
          <a:prstGeom prst="rect">
            <a:avLst/>
          </a:prstGeom>
          <a:solidFill>
            <a:schemeClr val="bg1">
              <a:alpha val="52000"/>
            </a:schemeClr>
          </a:solidFill>
        </p:spPr>
        <p:txBody>
          <a:bodyPr wrap="none" rtlCol="0">
            <a:spAutoFit/>
          </a:bodyPr>
          <a:lstStyle/>
          <a:p>
            <a:r>
              <a:rPr kumimoji="1" lang="en-US" altLang="ja-JP">
                <a:solidFill>
                  <a:srgbClr val="FF0000"/>
                </a:solidFill>
              </a:rPr>
              <a:t>README</a:t>
            </a:r>
            <a:r>
              <a:rPr kumimoji="1" lang="ja-JP" altLang="en-US">
                <a:solidFill>
                  <a:srgbClr val="FF0000"/>
                </a:solidFill>
              </a:rPr>
              <a:t>を読むかコードを読む</a:t>
            </a:r>
          </a:p>
        </p:txBody>
      </p:sp>
    </p:spTree>
    <p:extLst>
      <p:ext uri="{BB962C8B-B14F-4D97-AF65-F5344CB8AC3E}">
        <p14:creationId xmlns:p14="http://schemas.microsoft.com/office/powerpoint/2010/main" val="395915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1-1-1.IT</a:t>
            </a:r>
            <a:r>
              <a:rPr lang="ja-JP" altLang="en-US" dirty="0"/>
              <a:t>技術者のイメージ</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調査結果からＩＴ技術者の実態を把握する</a:t>
            </a:r>
          </a:p>
        </p:txBody>
      </p:sp>
      <p:sp>
        <p:nvSpPr>
          <p:cNvPr id="2" name="テキスト ボックス 1">
            <a:extLst>
              <a:ext uri="{FF2B5EF4-FFF2-40B4-BE49-F238E27FC236}">
                <a16:creationId xmlns:a16="http://schemas.microsoft.com/office/drawing/2014/main" id="{062F842C-9B09-A4F2-219A-751CE6A22B1B}"/>
              </a:ext>
            </a:extLst>
          </p:cNvPr>
          <p:cNvSpPr txBox="1"/>
          <p:nvPr/>
        </p:nvSpPr>
        <p:spPr>
          <a:xfrm>
            <a:off x="5029199" y="6418384"/>
            <a:ext cx="6322565" cy="307777"/>
          </a:xfrm>
          <a:prstGeom prst="rect">
            <a:avLst/>
          </a:prstGeom>
          <a:noFill/>
        </p:spPr>
        <p:txBody>
          <a:bodyPr wrap="none" rtlCol="0">
            <a:spAutoFit/>
          </a:bodyPr>
          <a:lstStyle/>
          <a:p>
            <a:r>
              <a:rPr kumimoji="1" lang="en-US" altLang="ja-JP" sz="1400"/>
              <a:t>https://www.meti.go.jp/policy/it_policy/jinzai/houkokusyo.pdf</a:t>
            </a:r>
            <a:endParaRPr kumimoji="1" lang="ja-JP" altLang="en-US" sz="1400"/>
          </a:p>
        </p:txBody>
      </p:sp>
      <p:sp>
        <p:nvSpPr>
          <p:cNvPr id="9" name="テキスト ボックス 8">
            <a:extLst>
              <a:ext uri="{FF2B5EF4-FFF2-40B4-BE49-F238E27FC236}">
                <a16:creationId xmlns:a16="http://schemas.microsoft.com/office/drawing/2014/main" id="{B6B46F09-B992-8069-B39D-17B5FDDD3C9A}"/>
              </a:ext>
            </a:extLst>
          </p:cNvPr>
          <p:cNvSpPr txBox="1"/>
          <p:nvPr/>
        </p:nvSpPr>
        <p:spPr>
          <a:xfrm>
            <a:off x="720969" y="1461591"/>
            <a:ext cx="5662127" cy="400110"/>
          </a:xfrm>
          <a:prstGeom prst="rect">
            <a:avLst/>
          </a:prstGeom>
          <a:noFill/>
        </p:spPr>
        <p:txBody>
          <a:bodyPr wrap="none" rtlCol="0">
            <a:spAutoFit/>
          </a:bodyPr>
          <a:lstStyle/>
          <a:p>
            <a:r>
              <a:rPr kumimoji="1" lang="ja-JP" altLang="en-US" sz="2000" b="1" u="sng"/>
              <a:t>・案件に対する技術不足：　スキル不足でも稼ぎ頭</a:t>
            </a:r>
          </a:p>
        </p:txBody>
      </p:sp>
      <p:sp>
        <p:nvSpPr>
          <p:cNvPr id="10" name="テキスト ボックス 9">
            <a:extLst>
              <a:ext uri="{FF2B5EF4-FFF2-40B4-BE49-F238E27FC236}">
                <a16:creationId xmlns:a16="http://schemas.microsoft.com/office/drawing/2014/main" id="{5DB699F4-03CE-9E9C-3D92-6D53FEEB0A51}"/>
              </a:ext>
            </a:extLst>
          </p:cNvPr>
          <p:cNvSpPr txBox="1"/>
          <p:nvPr/>
        </p:nvSpPr>
        <p:spPr>
          <a:xfrm>
            <a:off x="1125415" y="1794896"/>
            <a:ext cx="10392508" cy="1754326"/>
          </a:xfrm>
          <a:prstGeom prst="rect">
            <a:avLst/>
          </a:prstGeom>
          <a:noFill/>
        </p:spPr>
        <p:txBody>
          <a:bodyPr wrap="square" rtlCol="0">
            <a:spAutoFit/>
          </a:bodyPr>
          <a:lstStyle/>
          <a:p>
            <a:r>
              <a:rPr kumimoji="1" lang="ja-JP" altLang="en-US"/>
              <a:t>案件を処理するスキルが不足しているということも、残業が多くなってしまう原因として考えられます。案件の概要を確認した時点で対応できると引き受けてしまったものの</a:t>
            </a:r>
            <a:r>
              <a:rPr kumimoji="1" lang="ja-JP" altLang="en-US">
                <a:highlight>
                  <a:srgbClr val="FFFF00"/>
                </a:highlight>
              </a:rPr>
              <a:t>、知識や技術不足で処理や対応に時間がかかってしまう例もあります。</a:t>
            </a:r>
          </a:p>
          <a:p>
            <a:endParaRPr kumimoji="1" lang="ja-JP" altLang="en-US"/>
          </a:p>
          <a:p>
            <a:r>
              <a:rPr kumimoji="1" lang="ja-JP" altLang="en-US"/>
              <a:t>加えて、</a:t>
            </a:r>
            <a:r>
              <a:rPr kumimoji="1" lang="en-US" altLang="ja-JP"/>
              <a:t>IT</a:t>
            </a:r>
            <a:r>
              <a:rPr kumimoji="1" lang="ja-JP" altLang="en-US"/>
              <a:t>技術は日進月歩であり、新しい技術の導入が必要となることも多いです。そのため、</a:t>
            </a:r>
            <a:r>
              <a:rPr kumimoji="1" lang="en-US" altLang="ja-JP">
                <a:highlight>
                  <a:srgbClr val="FFFF00"/>
                </a:highlight>
              </a:rPr>
              <a:t>IT</a:t>
            </a:r>
            <a:r>
              <a:rPr kumimoji="1" lang="ja-JP" altLang="en-US">
                <a:highlight>
                  <a:srgbClr val="FFFF00"/>
                </a:highlight>
              </a:rPr>
              <a:t>エンジニアは常にスキルアップが求められ、新しい技術を勉強する時間も必要</a:t>
            </a:r>
            <a:r>
              <a:rPr kumimoji="1" lang="ja-JP" altLang="en-US"/>
              <a:t>になります。</a:t>
            </a:r>
          </a:p>
        </p:txBody>
      </p:sp>
      <p:sp>
        <p:nvSpPr>
          <p:cNvPr id="11" name="テキスト ボックス 10">
            <a:extLst>
              <a:ext uri="{FF2B5EF4-FFF2-40B4-BE49-F238E27FC236}">
                <a16:creationId xmlns:a16="http://schemas.microsoft.com/office/drawing/2014/main" id="{75E1C697-FF3C-5E8B-40B7-CBEDE9F1C4AA}"/>
              </a:ext>
            </a:extLst>
          </p:cNvPr>
          <p:cNvSpPr txBox="1"/>
          <p:nvPr/>
        </p:nvSpPr>
        <p:spPr>
          <a:xfrm>
            <a:off x="720969" y="3882480"/>
            <a:ext cx="9164688" cy="400110"/>
          </a:xfrm>
          <a:prstGeom prst="rect">
            <a:avLst/>
          </a:prstGeom>
          <a:noFill/>
        </p:spPr>
        <p:txBody>
          <a:bodyPr wrap="none" rtlCol="0">
            <a:spAutoFit/>
          </a:bodyPr>
          <a:lstStyle/>
          <a:p>
            <a:r>
              <a:rPr kumimoji="1" lang="ja-JP" altLang="en-US" sz="2000" b="1" u="sng"/>
              <a:t>・</a:t>
            </a:r>
            <a:r>
              <a:rPr kumimoji="1" lang="en-US" altLang="ja-JP" sz="2000" b="1" u="sng"/>
              <a:t>IT</a:t>
            </a:r>
            <a:r>
              <a:rPr kumimoji="1" lang="ja-JP" altLang="en-US" sz="2000" b="1" u="sng"/>
              <a:t>エンジニアは客先常駐が多い：　自社ではなく客先の雇用形態に影響される</a:t>
            </a:r>
          </a:p>
        </p:txBody>
      </p:sp>
      <p:sp>
        <p:nvSpPr>
          <p:cNvPr id="12" name="テキスト ボックス 11">
            <a:extLst>
              <a:ext uri="{FF2B5EF4-FFF2-40B4-BE49-F238E27FC236}">
                <a16:creationId xmlns:a16="http://schemas.microsoft.com/office/drawing/2014/main" id="{E5B428B3-92B0-B581-0C3B-EFE49A2F2E97}"/>
              </a:ext>
            </a:extLst>
          </p:cNvPr>
          <p:cNvSpPr txBox="1"/>
          <p:nvPr/>
        </p:nvSpPr>
        <p:spPr>
          <a:xfrm>
            <a:off x="1125415" y="4262059"/>
            <a:ext cx="10392508" cy="2031325"/>
          </a:xfrm>
          <a:prstGeom prst="rect">
            <a:avLst/>
          </a:prstGeom>
          <a:noFill/>
        </p:spPr>
        <p:txBody>
          <a:bodyPr wrap="square" rtlCol="0">
            <a:spAutoFit/>
          </a:bodyPr>
          <a:lstStyle/>
          <a:p>
            <a:r>
              <a:rPr kumimoji="1" lang="ja-JP" altLang="en-US"/>
              <a:t>客先常駐とは、「自分の会社ではなくクライアント企業に派遣されて働く」という勤務形態です。</a:t>
            </a:r>
            <a:r>
              <a:rPr kumimoji="1" lang="en-US" altLang="ja-JP">
                <a:highlight>
                  <a:srgbClr val="FFFF00"/>
                </a:highlight>
              </a:rPr>
              <a:t>IT</a:t>
            </a:r>
            <a:r>
              <a:rPr kumimoji="1" lang="ja-JP" altLang="en-US">
                <a:highlight>
                  <a:srgbClr val="FFFF00"/>
                </a:highlight>
              </a:rPr>
              <a:t>エンジニアが担当する業務は、クライアントの社内システムや顧客情報に関するものなど、秘密情報に関わってくるものも多くあります。</a:t>
            </a:r>
            <a:r>
              <a:rPr kumimoji="1" lang="ja-JP" altLang="en-US"/>
              <a:t>こういった業務に携わる場合、</a:t>
            </a:r>
            <a:r>
              <a:rPr kumimoji="1" lang="en-US" altLang="ja-JP"/>
              <a:t>IT</a:t>
            </a:r>
            <a:r>
              <a:rPr kumimoji="1" lang="ja-JP" altLang="en-US"/>
              <a:t>エンジニアはこの客先常駐の形態をとることが多いのです。</a:t>
            </a:r>
          </a:p>
          <a:p>
            <a:r>
              <a:rPr kumimoji="1" lang="ja-JP" altLang="en-US"/>
              <a:t>クライアントとの契約内容にもよりますが、客先常駐はテストなどの単純作業を強いられたり、クライアントの都合に従わなければならず残業が続いたりすることもあります。その一方で、他業種の知識を得られたり、自社以外のエンジニアと関わることで人脈を広げられたりできるといったメリットもあります。</a:t>
            </a:r>
          </a:p>
        </p:txBody>
      </p:sp>
    </p:spTree>
    <p:extLst>
      <p:ext uri="{BB962C8B-B14F-4D97-AF65-F5344CB8AC3E}">
        <p14:creationId xmlns:p14="http://schemas.microsoft.com/office/powerpoint/2010/main" val="9160048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1-3-1.</a:t>
            </a:r>
            <a:r>
              <a:rPr lang="ja-JP" altLang="en-US" dirty="0"/>
              <a:t>迷ったとき、どうしますか？</a:t>
            </a:r>
          </a:p>
        </p:txBody>
      </p:sp>
      <p:sp>
        <p:nvSpPr>
          <p:cNvPr id="2" name="テキスト ボックス 1">
            <a:extLst>
              <a:ext uri="{FF2B5EF4-FFF2-40B4-BE49-F238E27FC236}">
                <a16:creationId xmlns:a16="http://schemas.microsoft.com/office/drawing/2014/main" id="{CC81DDC6-B697-C86A-A7FD-3E9C085B824F}"/>
              </a:ext>
            </a:extLst>
          </p:cNvPr>
          <p:cNvSpPr txBox="1"/>
          <p:nvPr/>
        </p:nvSpPr>
        <p:spPr>
          <a:xfrm>
            <a:off x="388483" y="1275347"/>
            <a:ext cx="11415034" cy="276999"/>
          </a:xfrm>
          <a:prstGeom prst="rect">
            <a:avLst/>
          </a:prstGeom>
          <a:noFill/>
        </p:spPr>
        <p:txBody>
          <a:bodyPr wrap="square" rtlCol="0">
            <a:spAutoFit/>
          </a:bodyPr>
          <a:lstStyle/>
          <a:p>
            <a:r>
              <a:rPr kumimoji="1" lang="ja-JP" altLang="en-US" sz="1200"/>
              <a:t>・</a:t>
            </a:r>
            <a:endParaRPr kumimoji="1" lang="en-US" altLang="ja-JP" sz="1200"/>
          </a:p>
        </p:txBody>
      </p:sp>
      <p:sp>
        <p:nvSpPr>
          <p:cNvPr id="3" name="テキスト ボックス 2">
            <a:extLst>
              <a:ext uri="{FF2B5EF4-FFF2-40B4-BE49-F238E27FC236}">
                <a16:creationId xmlns:a16="http://schemas.microsoft.com/office/drawing/2014/main" id="{860374DD-26B1-0893-8F3B-773BE0BE02E6}"/>
              </a:ext>
            </a:extLst>
          </p:cNvPr>
          <p:cNvSpPr txBox="1"/>
          <p:nvPr/>
        </p:nvSpPr>
        <p:spPr>
          <a:xfrm>
            <a:off x="388483" y="845855"/>
            <a:ext cx="5479385" cy="369332"/>
          </a:xfrm>
          <a:prstGeom prst="rect">
            <a:avLst/>
          </a:prstGeom>
          <a:noFill/>
        </p:spPr>
        <p:txBody>
          <a:bodyPr wrap="none" rtlCol="0">
            <a:spAutoFit/>
          </a:bodyPr>
          <a:lstStyle/>
          <a:p>
            <a:r>
              <a:rPr kumimoji="1" lang="ja-JP" altLang="en-US"/>
              <a:t>■</a:t>
            </a:r>
            <a:r>
              <a:rPr lang="ja-JP" altLang="en-US"/>
              <a:t>オープンソースは</a:t>
            </a:r>
            <a:r>
              <a:rPr lang="en-US" altLang="ja-JP"/>
              <a:t>README</a:t>
            </a:r>
            <a:r>
              <a:rPr lang="ja-JP" altLang="en-US"/>
              <a:t>を、</a:t>
            </a:r>
            <a:r>
              <a:rPr lang="en-US" altLang="ja-JP"/>
              <a:t>MAN</a:t>
            </a:r>
            <a:r>
              <a:rPr lang="ja-JP" altLang="en-US"/>
              <a:t>コマンドを！</a:t>
            </a:r>
            <a:endParaRPr kumimoji="1" lang="ja-JP" altLang="en-US"/>
          </a:p>
        </p:txBody>
      </p:sp>
      <p:pic>
        <p:nvPicPr>
          <p:cNvPr id="11" name="図 10">
            <a:extLst>
              <a:ext uri="{FF2B5EF4-FFF2-40B4-BE49-F238E27FC236}">
                <a16:creationId xmlns:a16="http://schemas.microsoft.com/office/drawing/2014/main" id="{577A11BB-5DDF-67B0-0AFB-E1D0AF8D6A17}"/>
              </a:ext>
            </a:extLst>
          </p:cNvPr>
          <p:cNvPicPr>
            <a:picLocks noChangeAspect="1"/>
          </p:cNvPicPr>
          <p:nvPr/>
        </p:nvPicPr>
        <p:blipFill>
          <a:blip r:embed="rId2"/>
          <a:stretch>
            <a:fillRect/>
          </a:stretch>
        </p:blipFill>
        <p:spPr>
          <a:xfrm>
            <a:off x="267630" y="2699018"/>
            <a:ext cx="4807954" cy="3545775"/>
          </a:xfrm>
          <a:prstGeom prst="rect">
            <a:avLst/>
          </a:prstGeom>
        </p:spPr>
      </p:pic>
      <p:pic>
        <p:nvPicPr>
          <p:cNvPr id="15" name="図 14">
            <a:extLst>
              <a:ext uri="{FF2B5EF4-FFF2-40B4-BE49-F238E27FC236}">
                <a16:creationId xmlns:a16="http://schemas.microsoft.com/office/drawing/2014/main" id="{D4CA0A3B-C753-8B30-3627-500AAFE576CD}"/>
              </a:ext>
            </a:extLst>
          </p:cNvPr>
          <p:cNvPicPr>
            <a:picLocks noChangeAspect="1"/>
          </p:cNvPicPr>
          <p:nvPr/>
        </p:nvPicPr>
        <p:blipFill>
          <a:blip r:embed="rId3"/>
          <a:stretch>
            <a:fillRect/>
          </a:stretch>
        </p:blipFill>
        <p:spPr>
          <a:xfrm>
            <a:off x="6729261" y="2699018"/>
            <a:ext cx="4807956" cy="3545776"/>
          </a:xfrm>
          <a:prstGeom prst="rect">
            <a:avLst/>
          </a:prstGeom>
        </p:spPr>
      </p:pic>
      <p:sp>
        <p:nvSpPr>
          <p:cNvPr id="16" name="正方形/長方形 15">
            <a:extLst>
              <a:ext uri="{FF2B5EF4-FFF2-40B4-BE49-F238E27FC236}">
                <a16:creationId xmlns:a16="http://schemas.microsoft.com/office/drawing/2014/main" id="{F04BE706-1C51-C3AF-E2FC-2F1877C6E999}"/>
              </a:ext>
            </a:extLst>
          </p:cNvPr>
          <p:cNvSpPr/>
          <p:nvPr/>
        </p:nvSpPr>
        <p:spPr>
          <a:xfrm>
            <a:off x="267629" y="5955632"/>
            <a:ext cx="2487603" cy="3248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77A32F78-5EE8-D509-3322-71AE7CEF2EB8}"/>
              </a:ext>
            </a:extLst>
          </p:cNvPr>
          <p:cNvCxnSpPr>
            <a:cxnSpLocks/>
            <a:stCxn id="16" idx="3"/>
          </p:cNvCxnSpPr>
          <p:nvPr/>
        </p:nvCxnSpPr>
        <p:spPr>
          <a:xfrm>
            <a:off x="2755232" y="6118058"/>
            <a:ext cx="3685325"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954577E8-E0D0-0AAF-950B-5DB33998F427}"/>
              </a:ext>
            </a:extLst>
          </p:cNvPr>
          <p:cNvSpPr txBox="1"/>
          <p:nvPr/>
        </p:nvSpPr>
        <p:spPr>
          <a:xfrm>
            <a:off x="388483" y="1275347"/>
            <a:ext cx="11415034" cy="1169551"/>
          </a:xfrm>
          <a:prstGeom prst="rect">
            <a:avLst/>
          </a:prstGeom>
          <a:noFill/>
        </p:spPr>
        <p:txBody>
          <a:bodyPr wrap="square" rtlCol="0">
            <a:spAutoFit/>
          </a:bodyPr>
          <a:lstStyle/>
          <a:p>
            <a:r>
              <a:rPr kumimoji="1" lang="ja-JP" altLang="en-US" sz="1400"/>
              <a:t>・</a:t>
            </a:r>
            <a:r>
              <a:rPr kumimoji="1" lang="en-US" altLang="ja-JP" sz="1400"/>
              <a:t>Lnux</a:t>
            </a:r>
            <a:r>
              <a:rPr kumimoji="1" lang="ja-JP" altLang="en-US" sz="1400"/>
              <a:t>コマンドで、パラメータ指定に迷ったときは必ず</a:t>
            </a:r>
            <a:r>
              <a:rPr kumimoji="1" lang="en-US" altLang="ja-JP" sz="1400"/>
              <a:t>MAN</a:t>
            </a:r>
            <a:r>
              <a:rPr kumimoji="1" lang="ja-JP" altLang="en-US" sz="1400"/>
              <a:t>コマンドで</a:t>
            </a:r>
            <a:r>
              <a:rPr kumimoji="1" lang="en-US" altLang="ja-JP" sz="1400"/>
              <a:t>Linux</a:t>
            </a:r>
            <a:r>
              <a:rPr kumimoji="1" lang="ja-JP" altLang="en-US" sz="1400"/>
              <a:t>コマンドの説明を確認してみてください。</a:t>
            </a:r>
            <a:endParaRPr kumimoji="1" lang="en-US" altLang="ja-JP" sz="1400"/>
          </a:p>
          <a:p>
            <a:r>
              <a:rPr lang="ja-JP" altLang="en-US" sz="1400"/>
              <a:t>　基本的に</a:t>
            </a:r>
            <a:r>
              <a:rPr lang="en-US" altLang="ja-JP" sz="1400"/>
              <a:t>OSS</a:t>
            </a:r>
            <a:r>
              <a:rPr lang="ja-JP" altLang="en-US" sz="1400"/>
              <a:t>でも</a:t>
            </a:r>
            <a:r>
              <a:rPr lang="en-US" altLang="ja-JP" sz="1400"/>
              <a:t>MAN</a:t>
            </a:r>
            <a:r>
              <a:rPr lang="ja-JP" altLang="en-US" sz="1400"/>
              <a:t>コマンドで参照できるドキュメントが付属しています。</a:t>
            </a:r>
            <a:endParaRPr lang="en-US" altLang="ja-JP" sz="1400"/>
          </a:p>
          <a:p>
            <a:r>
              <a:rPr kumimoji="1" lang="ja-JP" altLang="en-US" sz="1400"/>
              <a:t>　ただし、ドキュメントパッケージはディスク容量を消費するので、アプリ本体とは別のパッケージになっている場合が多いです。</a:t>
            </a:r>
            <a:endParaRPr kumimoji="1" lang="en-US" altLang="ja-JP" sz="1400"/>
          </a:p>
          <a:p>
            <a:r>
              <a:rPr lang="ja-JP" altLang="en-US" sz="1400"/>
              <a:t>　そのため、インストールするときにドキュメントパッケージをインストールしていないと</a:t>
            </a:r>
            <a:r>
              <a:rPr lang="en-US" altLang="ja-JP" sz="1400"/>
              <a:t>MAN</a:t>
            </a:r>
            <a:r>
              <a:rPr lang="ja-JP" altLang="en-US" sz="1400"/>
              <a:t>コマンドで</a:t>
            </a:r>
            <a:r>
              <a:rPr lang="en-US" altLang="ja-JP" sz="1400"/>
              <a:t>Linux</a:t>
            </a:r>
            <a:r>
              <a:rPr lang="ja-JP" altLang="en-US" sz="1400"/>
              <a:t>コマンドの説明を表示することができません。</a:t>
            </a:r>
            <a:endParaRPr kumimoji="1" lang="en-US" altLang="ja-JP" sz="1400"/>
          </a:p>
        </p:txBody>
      </p:sp>
    </p:spTree>
    <p:extLst>
      <p:ext uri="{BB962C8B-B14F-4D97-AF65-F5344CB8AC3E}">
        <p14:creationId xmlns:p14="http://schemas.microsoft.com/office/powerpoint/2010/main" val="42569448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1-3-1.</a:t>
            </a:r>
            <a:r>
              <a:rPr lang="ja-JP" altLang="en-US" dirty="0"/>
              <a:t>迷ったとき、どうしますか？</a:t>
            </a:r>
          </a:p>
        </p:txBody>
      </p:sp>
      <p:sp>
        <p:nvSpPr>
          <p:cNvPr id="2" name="テキスト ボックス 1">
            <a:extLst>
              <a:ext uri="{FF2B5EF4-FFF2-40B4-BE49-F238E27FC236}">
                <a16:creationId xmlns:a16="http://schemas.microsoft.com/office/drawing/2014/main" id="{CC81DDC6-B697-C86A-A7FD-3E9C085B824F}"/>
              </a:ext>
            </a:extLst>
          </p:cNvPr>
          <p:cNvSpPr txBox="1"/>
          <p:nvPr/>
        </p:nvSpPr>
        <p:spPr>
          <a:xfrm>
            <a:off x="388483" y="1275347"/>
            <a:ext cx="11415034" cy="276999"/>
          </a:xfrm>
          <a:prstGeom prst="rect">
            <a:avLst/>
          </a:prstGeom>
          <a:noFill/>
        </p:spPr>
        <p:txBody>
          <a:bodyPr wrap="square" rtlCol="0">
            <a:spAutoFit/>
          </a:bodyPr>
          <a:lstStyle/>
          <a:p>
            <a:r>
              <a:rPr kumimoji="1" lang="ja-JP" altLang="en-US" sz="1200"/>
              <a:t>・</a:t>
            </a:r>
            <a:endParaRPr kumimoji="1" lang="en-US" altLang="ja-JP" sz="1200"/>
          </a:p>
        </p:txBody>
      </p:sp>
      <p:sp>
        <p:nvSpPr>
          <p:cNvPr id="3" name="テキスト ボックス 2">
            <a:extLst>
              <a:ext uri="{FF2B5EF4-FFF2-40B4-BE49-F238E27FC236}">
                <a16:creationId xmlns:a16="http://schemas.microsoft.com/office/drawing/2014/main" id="{860374DD-26B1-0893-8F3B-773BE0BE02E6}"/>
              </a:ext>
            </a:extLst>
          </p:cNvPr>
          <p:cNvSpPr txBox="1"/>
          <p:nvPr/>
        </p:nvSpPr>
        <p:spPr>
          <a:xfrm>
            <a:off x="388483" y="845855"/>
            <a:ext cx="5479385" cy="369332"/>
          </a:xfrm>
          <a:prstGeom prst="rect">
            <a:avLst/>
          </a:prstGeom>
          <a:noFill/>
        </p:spPr>
        <p:txBody>
          <a:bodyPr wrap="none" rtlCol="0">
            <a:spAutoFit/>
          </a:bodyPr>
          <a:lstStyle/>
          <a:p>
            <a:r>
              <a:rPr kumimoji="1" lang="ja-JP" altLang="en-US"/>
              <a:t>■</a:t>
            </a:r>
            <a:r>
              <a:rPr lang="ja-JP" altLang="en-US"/>
              <a:t>オープンソースは</a:t>
            </a:r>
            <a:r>
              <a:rPr lang="en-US" altLang="ja-JP"/>
              <a:t>README</a:t>
            </a:r>
            <a:r>
              <a:rPr lang="ja-JP" altLang="en-US"/>
              <a:t>を、</a:t>
            </a:r>
            <a:r>
              <a:rPr lang="en-US" altLang="ja-JP"/>
              <a:t>MAN</a:t>
            </a:r>
            <a:r>
              <a:rPr lang="ja-JP" altLang="en-US"/>
              <a:t>コマンドを！</a:t>
            </a:r>
            <a:endParaRPr kumimoji="1" lang="ja-JP" altLang="en-US"/>
          </a:p>
        </p:txBody>
      </p:sp>
      <p:pic>
        <p:nvPicPr>
          <p:cNvPr id="6" name="図 5">
            <a:extLst>
              <a:ext uri="{FF2B5EF4-FFF2-40B4-BE49-F238E27FC236}">
                <a16:creationId xmlns:a16="http://schemas.microsoft.com/office/drawing/2014/main" id="{739BFACB-4BB2-313E-E736-0A8A9B0A6178}"/>
              </a:ext>
            </a:extLst>
          </p:cNvPr>
          <p:cNvPicPr>
            <a:picLocks noChangeAspect="1"/>
          </p:cNvPicPr>
          <p:nvPr/>
        </p:nvPicPr>
        <p:blipFill>
          <a:blip r:embed="rId2"/>
          <a:stretch>
            <a:fillRect/>
          </a:stretch>
        </p:blipFill>
        <p:spPr>
          <a:xfrm>
            <a:off x="161304" y="2777853"/>
            <a:ext cx="4848017" cy="3575321"/>
          </a:xfrm>
          <a:prstGeom prst="rect">
            <a:avLst/>
          </a:prstGeom>
        </p:spPr>
      </p:pic>
      <p:sp>
        <p:nvSpPr>
          <p:cNvPr id="4" name="テキスト ボックス 3">
            <a:extLst>
              <a:ext uri="{FF2B5EF4-FFF2-40B4-BE49-F238E27FC236}">
                <a16:creationId xmlns:a16="http://schemas.microsoft.com/office/drawing/2014/main" id="{BEDA649A-BFFD-335E-01E0-CAC5AF31EC47}"/>
              </a:ext>
            </a:extLst>
          </p:cNvPr>
          <p:cNvSpPr txBox="1"/>
          <p:nvPr/>
        </p:nvSpPr>
        <p:spPr>
          <a:xfrm>
            <a:off x="388483" y="1275347"/>
            <a:ext cx="11415034" cy="1169551"/>
          </a:xfrm>
          <a:prstGeom prst="rect">
            <a:avLst/>
          </a:prstGeom>
          <a:noFill/>
        </p:spPr>
        <p:txBody>
          <a:bodyPr wrap="square" rtlCol="0">
            <a:spAutoFit/>
          </a:bodyPr>
          <a:lstStyle/>
          <a:p>
            <a:r>
              <a:rPr kumimoji="1" lang="ja-JP" altLang="en-US" sz="1400"/>
              <a:t>・</a:t>
            </a:r>
            <a:r>
              <a:rPr lang="en-US" altLang="ja-JP" sz="1400"/>
              <a:t>MAN</a:t>
            </a:r>
            <a:r>
              <a:rPr lang="ja-JP" altLang="en-US" sz="1400"/>
              <a:t>コマンドで</a:t>
            </a:r>
            <a:r>
              <a:rPr lang="en-US" altLang="ja-JP" sz="1400"/>
              <a:t>Linux</a:t>
            </a:r>
            <a:r>
              <a:rPr lang="ja-JP" altLang="en-US" sz="1400"/>
              <a:t>コマンドの説明が表示できない場合は、</a:t>
            </a:r>
            <a:r>
              <a:rPr lang="en-US" altLang="ja-JP" sz="1400"/>
              <a:t>Linux</a:t>
            </a:r>
            <a:r>
              <a:rPr lang="ja-JP" altLang="en-US" sz="1400"/>
              <a:t>コマンドのパラメータに「</a:t>
            </a:r>
            <a:r>
              <a:rPr lang="en-US" altLang="ja-JP" sz="1400"/>
              <a:t>--help</a:t>
            </a:r>
            <a:r>
              <a:rPr lang="ja-JP" altLang="en-US" sz="1400"/>
              <a:t>」をつけて実行します。</a:t>
            </a:r>
            <a:endParaRPr lang="en-US" altLang="ja-JP" sz="1400"/>
          </a:p>
          <a:p>
            <a:r>
              <a:rPr kumimoji="1" lang="ja-JP" altLang="en-US" sz="1400"/>
              <a:t>　実行すると、パラメータの一覧、説明が表示されます。</a:t>
            </a:r>
            <a:endParaRPr kumimoji="1" lang="en-US" altLang="ja-JP" sz="1400"/>
          </a:p>
          <a:p>
            <a:endParaRPr lang="en-US" altLang="ja-JP" sz="1400"/>
          </a:p>
          <a:p>
            <a:r>
              <a:rPr kumimoji="1" lang="ja-JP" altLang="en-US" sz="1400"/>
              <a:t>　このようにコマンドに</a:t>
            </a:r>
            <a:r>
              <a:rPr kumimoji="1" lang="en-US" altLang="ja-JP" sz="1400"/>
              <a:t>HELP</a:t>
            </a:r>
            <a:r>
              <a:rPr kumimoji="1" lang="ja-JP" altLang="en-US" sz="1400"/>
              <a:t>パラメータをつけて実行した際に、パラメータ説明が出力されることは、</a:t>
            </a:r>
            <a:r>
              <a:rPr kumimoji="1" lang="en-US" altLang="ja-JP" sz="1400"/>
              <a:t>Linux</a:t>
            </a:r>
            <a:r>
              <a:rPr kumimoji="1" lang="ja-JP" altLang="en-US" sz="1400"/>
              <a:t>以外の</a:t>
            </a:r>
            <a:r>
              <a:rPr kumimoji="1" lang="en-US" altLang="ja-JP" sz="1400"/>
              <a:t>OS</a:t>
            </a:r>
            <a:r>
              <a:rPr kumimoji="1" lang="ja-JP" altLang="en-US" sz="1400"/>
              <a:t>でも同様の機能があり</a:t>
            </a:r>
            <a:r>
              <a:rPr kumimoji="1" lang="en-US" altLang="ja-JP" sz="1400"/>
              <a:t>GUI</a:t>
            </a:r>
            <a:r>
              <a:rPr kumimoji="1" lang="ja-JP" altLang="en-US" sz="1400"/>
              <a:t>や</a:t>
            </a:r>
            <a:r>
              <a:rPr kumimoji="1" lang="en-US" altLang="ja-JP" sz="1400"/>
              <a:t>CLI</a:t>
            </a:r>
            <a:r>
              <a:rPr kumimoji="1" lang="ja-JP" altLang="en-US" sz="1400"/>
              <a:t>のコマンド開発するときは、このような利用者側の立場に立った配慮も忘れないようにしてください。</a:t>
            </a:r>
            <a:endParaRPr kumimoji="1" lang="en-US" altLang="ja-JP" sz="1400"/>
          </a:p>
        </p:txBody>
      </p:sp>
    </p:spTree>
    <p:extLst>
      <p:ext uri="{BB962C8B-B14F-4D97-AF65-F5344CB8AC3E}">
        <p14:creationId xmlns:p14="http://schemas.microsoft.com/office/powerpoint/2010/main" val="8733148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1-3-1.</a:t>
            </a:r>
            <a:r>
              <a:rPr lang="ja-JP" altLang="en-US" dirty="0"/>
              <a:t>迷ったとき、どうしますか？</a:t>
            </a:r>
          </a:p>
        </p:txBody>
      </p:sp>
      <p:sp>
        <p:nvSpPr>
          <p:cNvPr id="2" name="テキスト ボックス 1">
            <a:extLst>
              <a:ext uri="{FF2B5EF4-FFF2-40B4-BE49-F238E27FC236}">
                <a16:creationId xmlns:a16="http://schemas.microsoft.com/office/drawing/2014/main" id="{CC81DDC6-B697-C86A-A7FD-3E9C085B824F}"/>
              </a:ext>
            </a:extLst>
          </p:cNvPr>
          <p:cNvSpPr txBox="1"/>
          <p:nvPr/>
        </p:nvSpPr>
        <p:spPr>
          <a:xfrm>
            <a:off x="388483" y="1275347"/>
            <a:ext cx="11415034" cy="276999"/>
          </a:xfrm>
          <a:prstGeom prst="rect">
            <a:avLst/>
          </a:prstGeom>
          <a:noFill/>
        </p:spPr>
        <p:txBody>
          <a:bodyPr wrap="square" rtlCol="0">
            <a:spAutoFit/>
          </a:bodyPr>
          <a:lstStyle/>
          <a:p>
            <a:r>
              <a:rPr kumimoji="1" lang="ja-JP" altLang="en-US" sz="1200"/>
              <a:t>・</a:t>
            </a:r>
            <a:endParaRPr kumimoji="1" lang="en-US" altLang="ja-JP" sz="1200"/>
          </a:p>
        </p:txBody>
      </p:sp>
      <p:sp>
        <p:nvSpPr>
          <p:cNvPr id="3" name="テキスト ボックス 2">
            <a:extLst>
              <a:ext uri="{FF2B5EF4-FFF2-40B4-BE49-F238E27FC236}">
                <a16:creationId xmlns:a16="http://schemas.microsoft.com/office/drawing/2014/main" id="{860374DD-26B1-0893-8F3B-773BE0BE02E6}"/>
              </a:ext>
            </a:extLst>
          </p:cNvPr>
          <p:cNvSpPr txBox="1"/>
          <p:nvPr/>
        </p:nvSpPr>
        <p:spPr>
          <a:xfrm>
            <a:off x="388483" y="845855"/>
            <a:ext cx="5479385" cy="369332"/>
          </a:xfrm>
          <a:prstGeom prst="rect">
            <a:avLst/>
          </a:prstGeom>
          <a:noFill/>
        </p:spPr>
        <p:txBody>
          <a:bodyPr wrap="none" rtlCol="0">
            <a:spAutoFit/>
          </a:bodyPr>
          <a:lstStyle/>
          <a:p>
            <a:r>
              <a:rPr kumimoji="1" lang="ja-JP" altLang="en-US"/>
              <a:t>■</a:t>
            </a:r>
            <a:r>
              <a:rPr lang="ja-JP" altLang="en-US"/>
              <a:t>オープンソースは</a:t>
            </a:r>
            <a:r>
              <a:rPr lang="en-US" altLang="ja-JP"/>
              <a:t>README</a:t>
            </a:r>
            <a:r>
              <a:rPr lang="ja-JP" altLang="en-US"/>
              <a:t>を、</a:t>
            </a:r>
            <a:r>
              <a:rPr lang="en-US" altLang="ja-JP"/>
              <a:t>MAN</a:t>
            </a:r>
            <a:r>
              <a:rPr lang="ja-JP" altLang="en-US"/>
              <a:t>コマンドを！</a:t>
            </a:r>
            <a:endParaRPr kumimoji="1" lang="ja-JP" altLang="en-US"/>
          </a:p>
        </p:txBody>
      </p:sp>
      <p:pic>
        <p:nvPicPr>
          <p:cNvPr id="5" name="図 4">
            <a:extLst>
              <a:ext uri="{FF2B5EF4-FFF2-40B4-BE49-F238E27FC236}">
                <a16:creationId xmlns:a16="http://schemas.microsoft.com/office/drawing/2014/main" id="{E026CF14-A768-84DA-50E8-72FCA8496E92}"/>
              </a:ext>
            </a:extLst>
          </p:cNvPr>
          <p:cNvPicPr>
            <a:picLocks noChangeAspect="1"/>
          </p:cNvPicPr>
          <p:nvPr/>
        </p:nvPicPr>
        <p:blipFill>
          <a:blip r:embed="rId2"/>
          <a:stretch>
            <a:fillRect/>
          </a:stretch>
        </p:blipFill>
        <p:spPr>
          <a:xfrm>
            <a:off x="388483" y="2739887"/>
            <a:ext cx="4668838" cy="3554896"/>
          </a:xfrm>
          <a:prstGeom prst="rect">
            <a:avLst/>
          </a:prstGeom>
        </p:spPr>
      </p:pic>
      <p:pic>
        <p:nvPicPr>
          <p:cNvPr id="11" name="図 10">
            <a:extLst>
              <a:ext uri="{FF2B5EF4-FFF2-40B4-BE49-F238E27FC236}">
                <a16:creationId xmlns:a16="http://schemas.microsoft.com/office/drawing/2014/main" id="{CBE09F85-EE6B-1393-AB96-92C15C7F22FC}"/>
              </a:ext>
            </a:extLst>
          </p:cNvPr>
          <p:cNvPicPr>
            <a:picLocks noChangeAspect="1"/>
          </p:cNvPicPr>
          <p:nvPr/>
        </p:nvPicPr>
        <p:blipFill>
          <a:blip r:embed="rId3"/>
          <a:stretch>
            <a:fillRect/>
          </a:stretch>
        </p:blipFill>
        <p:spPr>
          <a:xfrm>
            <a:off x="6420985" y="2739888"/>
            <a:ext cx="4668838" cy="3554896"/>
          </a:xfrm>
          <a:prstGeom prst="rect">
            <a:avLst/>
          </a:prstGeom>
        </p:spPr>
      </p:pic>
      <p:sp>
        <p:nvSpPr>
          <p:cNvPr id="12" name="テキスト ボックス 11">
            <a:extLst>
              <a:ext uri="{FF2B5EF4-FFF2-40B4-BE49-F238E27FC236}">
                <a16:creationId xmlns:a16="http://schemas.microsoft.com/office/drawing/2014/main" id="{17B42BD4-5F98-C2B0-37B9-62988D4FDB6C}"/>
              </a:ext>
            </a:extLst>
          </p:cNvPr>
          <p:cNvSpPr txBox="1"/>
          <p:nvPr/>
        </p:nvSpPr>
        <p:spPr>
          <a:xfrm>
            <a:off x="1375417" y="2370555"/>
            <a:ext cx="2694969" cy="369332"/>
          </a:xfrm>
          <a:prstGeom prst="rect">
            <a:avLst/>
          </a:prstGeom>
          <a:noFill/>
        </p:spPr>
        <p:txBody>
          <a:bodyPr wrap="none" rtlCol="0">
            <a:spAutoFit/>
          </a:bodyPr>
          <a:lstStyle/>
          <a:p>
            <a:r>
              <a:rPr kumimoji="1" lang="en-US" altLang="ja-JP"/>
              <a:t>microsoft</a:t>
            </a:r>
            <a:r>
              <a:rPr kumimoji="1" lang="ja-JP" altLang="en-US"/>
              <a:t>コミュニティ</a:t>
            </a:r>
          </a:p>
        </p:txBody>
      </p:sp>
      <p:sp>
        <p:nvSpPr>
          <p:cNvPr id="13" name="テキスト ボックス 12">
            <a:extLst>
              <a:ext uri="{FF2B5EF4-FFF2-40B4-BE49-F238E27FC236}">
                <a16:creationId xmlns:a16="http://schemas.microsoft.com/office/drawing/2014/main" id="{0C6B951F-0564-9070-F573-FF4775C4A747}"/>
              </a:ext>
            </a:extLst>
          </p:cNvPr>
          <p:cNvSpPr txBox="1"/>
          <p:nvPr/>
        </p:nvSpPr>
        <p:spPr>
          <a:xfrm>
            <a:off x="7752565" y="2395475"/>
            <a:ext cx="2005677" cy="369332"/>
          </a:xfrm>
          <a:prstGeom prst="rect">
            <a:avLst/>
          </a:prstGeom>
          <a:noFill/>
        </p:spPr>
        <p:txBody>
          <a:bodyPr wrap="none" rtlCol="0">
            <a:spAutoFit/>
          </a:bodyPr>
          <a:lstStyle/>
          <a:p>
            <a:r>
              <a:rPr kumimoji="1" lang="en-US" altLang="ja-JP"/>
              <a:t>VUE</a:t>
            </a:r>
            <a:r>
              <a:rPr kumimoji="1" lang="ja-JP" altLang="en-US"/>
              <a:t>コミュニティ</a:t>
            </a:r>
          </a:p>
        </p:txBody>
      </p:sp>
      <p:sp>
        <p:nvSpPr>
          <p:cNvPr id="4" name="テキスト ボックス 3">
            <a:extLst>
              <a:ext uri="{FF2B5EF4-FFF2-40B4-BE49-F238E27FC236}">
                <a16:creationId xmlns:a16="http://schemas.microsoft.com/office/drawing/2014/main" id="{A386F594-02E1-7A70-F144-89E0F62926AF}"/>
              </a:ext>
            </a:extLst>
          </p:cNvPr>
          <p:cNvSpPr txBox="1"/>
          <p:nvPr/>
        </p:nvSpPr>
        <p:spPr>
          <a:xfrm>
            <a:off x="388483" y="1275347"/>
            <a:ext cx="11415034" cy="523220"/>
          </a:xfrm>
          <a:prstGeom prst="rect">
            <a:avLst/>
          </a:prstGeom>
          <a:noFill/>
        </p:spPr>
        <p:txBody>
          <a:bodyPr wrap="square" rtlCol="0">
            <a:spAutoFit/>
          </a:bodyPr>
          <a:lstStyle/>
          <a:p>
            <a:r>
              <a:rPr kumimoji="1" lang="ja-JP" altLang="en-US" sz="1400"/>
              <a:t>・オープンソースには必ず支援する団体が営むコミュニティ（情報交換）ボードがあります。</a:t>
            </a:r>
            <a:endParaRPr kumimoji="1" lang="en-US" altLang="ja-JP" sz="1400"/>
          </a:p>
          <a:p>
            <a:r>
              <a:rPr lang="ja-JP" altLang="en-US" sz="1400"/>
              <a:t>　活発に活動しているオープンソースほど、情報量が多く、迷ったときや困ったときの解決策となるでしょう。</a:t>
            </a:r>
            <a:endParaRPr lang="en-US" altLang="ja-JP" sz="1400"/>
          </a:p>
        </p:txBody>
      </p:sp>
    </p:spTree>
    <p:extLst>
      <p:ext uri="{BB962C8B-B14F-4D97-AF65-F5344CB8AC3E}">
        <p14:creationId xmlns:p14="http://schemas.microsoft.com/office/powerpoint/2010/main" val="5269594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1-3-1.</a:t>
            </a:r>
            <a:r>
              <a:rPr lang="ja-JP" altLang="en-US" dirty="0"/>
              <a:t>迷ったとき、どうしますか？</a:t>
            </a:r>
          </a:p>
        </p:txBody>
      </p:sp>
      <p:sp>
        <p:nvSpPr>
          <p:cNvPr id="2" name="テキスト ボックス 1">
            <a:extLst>
              <a:ext uri="{FF2B5EF4-FFF2-40B4-BE49-F238E27FC236}">
                <a16:creationId xmlns:a16="http://schemas.microsoft.com/office/drawing/2014/main" id="{CC81DDC6-B697-C86A-A7FD-3E9C085B824F}"/>
              </a:ext>
            </a:extLst>
          </p:cNvPr>
          <p:cNvSpPr txBox="1"/>
          <p:nvPr/>
        </p:nvSpPr>
        <p:spPr>
          <a:xfrm>
            <a:off x="388483" y="1275347"/>
            <a:ext cx="11415034" cy="276999"/>
          </a:xfrm>
          <a:prstGeom prst="rect">
            <a:avLst/>
          </a:prstGeom>
          <a:noFill/>
        </p:spPr>
        <p:txBody>
          <a:bodyPr wrap="square" rtlCol="0">
            <a:spAutoFit/>
          </a:bodyPr>
          <a:lstStyle/>
          <a:p>
            <a:r>
              <a:rPr kumimoji="1" lang="ja-JP" altLang="en-US" sz="1200"/>
              <a:t>・</a:t>
            </a:r>
            <a:endParaRPr kumimoji="1" lang="en-US" altLang="ja-JP" sz="1200"/>
          </a:p>
        </p:txBody>
      </p:sp>
      <p:sp>
        <p:nvSpPr>
          <p:cNvPr id="3" name="テキスト ボックス 2">
            <a:extLst>
              <a:ext uri="{FF2B5EF4-FFF2-40B4-BE49-F238E27FC236}">
                <a16:creationId xmlns:a16="http://schemas.microsoft.com/office/drawing/2014/main" id="{860374DD-26B1-0893-8F3B-773BE0BE02E6}"/>
              </a:ext>
            </a:extLst>
          </p:cNvPr>
          <p:cNvSpPr txBox="1"/>
          <p:nvPr/>
        </p:nvSpPr>
        <p:spPr>
          <a:xfrm>
            <a:off x="388483" y="845855"/>
            <a:ext cx="5479385" cy="369332"/>
          </a:xfrm>
          <a:prstGeom prst="rect">
            <a:avLst/>
          </a:prstGeom>
          <a:noFill/>
        </p:spPr>
        <p:txBody>
          <a:bodyPr wrap="none" rtlCol="0">
            <a:spAutoFit/>
          </a:bodyPr>
          <a:lstStyle/>
          <a:p>
            <a:r>
              <a:rPr kumimoji="1" lang="ja-JP" altLang="en-US"/>
              <a:t>■</a:t>
            </a:r>
            <a:r>
              <a:rPr lang="ja-JP" altLang="en-US"/>
              <a:t>オープンソースは</a:t>
            </a:r>
            <a:r>
              <a:rPr lang="en-US" altLang="ja-JP"/>
              <a:t>README</a:t>
            </a:r>
            <a:r>
              <a:rPr lang="ja-JP" altLang="en-US"/>
              <a:t>を、</a:t>
            </a:r>
            <a:r>
              <a:rPr lang="en-US" altLang="ja-JP"/>
              <a:t>MAN</a:t>
            </a:r>
            <a:r>
              <a:rPr lang="ja-JP" altLang="en-US"/>
              <a:t>コマンドを！</a:t>
            </a:r>
            <a:endParaRPr kumimoji="1" lang="ja-JP" altLang="en-US"/>
          </a:p>
        </p:txBody>
      </p:sp>
      <p:pic>
        <p:nvPicPr>
          <p:cNvPr id="9" name="図 8">
            <a:extLst>
              <a:ext uri="{FF2B5EF4-FFF2-40B4-BE49-F238E27FC236}">
                <a16:creationId xmlns:a16="http://schemas.microsoft.com/office/drawing/2014/main" id="{BB669348-9FF9-ADA4-6254-F4375F3DA9BB}"/>
              </a:ext>
            </a:extLst>
          </p:cNvPr>
          <p:cNvPicPr>
            <a:picLocks noChangeAspect="1"/>
          </p:cNvPicPr>
          <p:nvPr/>
        </p:nvPicPr>
        <p:blipFill>
          <a:blip r:embed="rId2"/>
          <a:stretch>
            <a:fillRect/>
          </a:stretch>
        </p:blipFill>
        <p:spPr>
          <a:xfrm>
            <a:off x="388483" y="2713383"/>
            <a:ext cx="4668838" cy="3554896"/>
          </a:xfrm>
          <a:prstGeom prst="rect">
            <a:avLst/>
          </a:prstGeom>
        </p:spPr>
      </p:pic>
      <p:sp>
        <p:nvSpPr>
          <p:cNvPr id="4" name="テキスト ボックス 3">
            <a:extLst>
              <a:ext uri="{FF2B5EF4-FFF2-40B4-BE49-F238E27FC236}">
                <a16:creationId xmlns:a16="http://schemas.microsoft.com/office/drawing/2014/main" id="{82950A2D-60B9-CE19-D941-36CDADE6B823}"/>
              </a:ext>
            </a:extLst>
          </p:cNvPr>
          <p:cNvSpPr txBox="1"/>
          <p:nvPr/>
        </p:nvSpPr>
        <p:spPr>
          <a:xfrm>
            <a:off x="1537296" y="2344051"/>
            <a:ext cx="2579552" cy="369332"/>
          </a:xfrm>
          <a:prstGeom prst="rect">
            <a:avLst/>
          </a:prstGeom>
          <a:noFill/>
        </p:spPr>
        <p:txBody>
          <a:bodyPr wrap="none" rtlCol="0">
            <a:spAutoFit/>
          </a:bodyPr>
          <a:lstStyle/>
          <a:p>
            <a:r>
              <a:rPr kumimoji="1" lang="en-US" altLang="ja-JP"/>
              <a:t>VUE</a:t>
            </a:r>
            <a:r>
              <a:rPr kumimoji="1" lang="ja-JP" altLang="en-US"/>
              <a:t>ドキュメントページ</a:t>
            </a:r>
          </a:p>
        </p:txBody>
      </p:sp>
      <p:pic>
        <p:nvPicPr>
          <p:cNvPr id="8" name="図 7">
            <a:extLst>
              <a:ext uri="{FF2B5EF4-FFF2-40B4-BE49-F238E27FC236}">
                <a16:creationId xmlns:a16="http://schemas.microsoft.com/office/drawing/2014/main" id="{104C3FF4-6671-62D5-EBD1-38B5AAE3481F}"/>
              </a:ext>
            </a:extLst>
          </p:cNvPr>
          <p:cNvPicPr>
            <a:picLocks noChangeAspect="1"/>
          </p:cNvPicPr>
          <p:nvPr/>
        </p:nvPicPr>
        <p:blipFill>
          <a:blip r:embed="rId3"/>
          <a:stretch>
            <a:fillRect/>
          </a:stretch>
        </p:blipFill>
        <p:spPr>
          <a:xfrm>
            <a:off x="6378413" y="2713383"/>
            <a:ext cx="4668838" cy="3554896"/>
          </a:xfrm>
          <a:prstGeom prst="rect">
            <a:avLst/>
          </a:prstGeom>
        </p:spPr>
      </p:pic>
      <p:sp>
        <p:nvSpPr>
          <p:cNvPr id="10" name="テキスト ボックス 9">
            <a:extLst>
              <a:ext uri="{FF2B5EF4-FFF2-40B4-BE49-F238E27FC236}">
                <a16:creationId xmlns:a16="http://schemas.microsoft.com/office/drawing/2014/main" id="{3AB73A3C-BFE7-633C-9B90-B00F91B723F8}"/>
              </a:ext>
            </a:extLst>
          </p:cNvPr>
          <p:cNvSpPr txBox="1"/>
          <p:nvPr/>
        </p:nvSpPr>
        <p:spPr>
          <a:xfrm>
            <a:off x="7134681" y="2344051"/>
            <a:ext cx="3764172" cy="369332"/>
          </a:xfrm>
          <a:prstGeom prst="rect">
            <a:avLst/>
          </a:prstGeom>
          <a:noFill/>
        </p:spPr>
        <p:txBody>
          <a:bodyPr wrap="none" rtlCol="0">
            <a:spAutoFit/>
          </a:bodyPr>
          <a:lstStyle/>
          <a:p>
            <a:r>
              <a:rPr kumimoji="1" lang="en-US" altLang="ja-JP"/>
              <a:t>VUE</a:t>
            </a:r>
            <a:r>
              <a:rPr kumimoji="1" lang="ja-JP" altLang="en-US"/>
              <a:t>バグ等の掲示板</a:t>
            </a:r>
            <a:r>
              <a:rPr kumimoji="1" lang="en-US" altLang="ja-JP"/>
              <a:t>(git issues)</a:t>
            </a:r>
            <a:endParaRPr kumimoji="1" lang="ja-JP" altLang="en-US"/>
          </a:p>
        </p:txBody>
      </p:sp>
    </p:spTree>
    <p:extLst>
      <p:ext uri="{BB962C8B-B14F-4D97-AF65-F5344CB8AC3E}">
        <p14:creationId xmlns:p14="http://schemas.microsoft.com/office/powerpoint/2010/main" val="37031965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1-3-1.</a:t>
            </a:r>
            <a:r>
              <a:rPr lang="ja-JP" altLang="en-US" dirty="0"/>
              <a:t>迷ったとき、どうしますか？</a:t>
            </a:r>
          </a:p>
        </p:txBody>
      </p:sp>
      <p:sp>
        <p:nvSpPr>
          <p:cNvPr id="2" name="テキスト ボックス 1">
            <a:extLst>
              <a:ext uri="{FF2B5EF4-FFF2-40B4-BE49-F238E27FC236}">
                <a16:creationId xmlns:a16="http://schemas.microsoft.com/office/drawing/2014/main" id="{CC81DDC6-B697-C86A-A7FD-3E9C085B824F}"/>
              </a:ext>
            </a:extLst>
          </p:cNvPr>
          <p:cNvSpPr txBox="1"/>
          <p:nvPr/>
        </p:nvSpPr>
        <p:spPr>
          <a:xfrm>
            <a:off x="388483" y="1275347"/>
            <a:ext cx="11415034" cy="5078313"/>
          </a:xfrm>
          <a:prstGeom prst="rect">
            <a:avLst/>
          </a:prstGeom>
          <a:noFill/>
        </p:spPr>
        <p:txBody>
          <a:bodyPr wrap="square" rtlCol="0">
            <a:spAutoFit/>
          </a:bodyPr>
          <a:lstStyle/>
          <a:p>
            <a:r>
              <a:rPr kumimoji="1" lang="ja-JP" altLang="en-US" sz="1200"/>
              <a:t>・</a:t>
            </a:r>
            <a:r>
              <a:rPr kumimoji="1" lang="en-US" altLang="ja-JP" sz="1200"/>
              <a:t>Publickey</a:t>
            </a:r>
          </a:p>
          <a:p>
            <a:r>
              <a:rPr kumimoji="1" lang="ja-JP" altLang="en-US" sz="1200"/>
              <a:t>　　：</a:t>
            </a:r>
            <a:r>
              <a:rPr kumimoji="1" lang="en-US" altLang="ja-JP" sz="1200"/>
              <a:t>http://www.publickey1.jp/</a:t>
            </a:r>
          </a:p>
          <a:p>
            <a:r>
              <a:rPr kumimoji="1" lang="ja-JP" altLang="en-US" sz="1200"/>
              <a:t>・</a:t>
            </a:r>
            <a:r>
              <a:rPr kumimoji="1" lang="en-US" altLang="ja-JP" sz="1200"/>
              <a:t>Open Source Security Software</a:t>
            </a:r>
          </a:p>
          <a:p>
            <a:r>
              <a:rPr kumimoji="1" lang="ja-JP" altLang="en-US" sz="1200"/>
              <a:t>　　：</a:t>
            </a:r>
            <a:r>
              <a:rPr kumimoji="1" lang="en-US" altLang="ja-JP" sz="1200"/>
              <a:t>https://open-source-security-software.net/</a:t>
            </a:r>
          </a:p>
          <a:p>
            <a:r>
              <a:rPr kumimoji="1" lang="ja-JP" altLang="en-US" sz="1200"/>
              <a:t>・注目テクノロジー アーカイブ </a:t>
            </a:r>
            <a:r>
              <a:rPr kumimoji="1" lang="en-US" altLang="ja-JP" sz="1200"/>
              <a:t>| Ledge.ai</a:t>
            </a:r>
          </a:p>
          <a:p>
            <a:r>
              <a:rPr kumimoji="1" lang="ja-JP" altLang="en-US" sz="1200"/>
              <a:t>　　：</a:t>
            </a:r>
            <a:r>
              <a:rPr kumimoji="1" lang="en-US" altLang="ja-JP" sz="1200"/>
              <a:t>https://ledge.ai/topic/featured/</a:t>
            </a:r>
          </a:p>
          <a:p>
            <a:r>
              <a:rPr kumimoji="1" lang="ja-JP" altLang="en-US" sz="1200"/>
              <a:t>・ビジネスネットワーク</a:t>
            </a:r>
            <a:r>
              <a:rPr kumimoji="1" lang="en-US" altLang="ja-JP" sz="1200"/>
              <a:t>.jp</a:t>
            </a:r>
          </a:p>
          <a:p>
            <a:r>
              <a:rPr kumimoji="1" lang="ja-JP" altLang="en-US" sz="1200"/>
              <a:t>　　：</a:t>
            </a:r>
            <a:r>
              <a:rPr kumimoji="1" lang="en-US" altLang="ja-JP" sz="1200"/>
              <a:t>https://businessnetwork.jp/home/tabid/36/Default.aspx</a:t>
            </a:r>
          </a:p>
          <a:p>
            <a:r>
              <a:rPr kumimoji="1" lang="ja-JP" altLang="en-US" sz="1200"/>
              <a:t>・</a:t>
            </a:r>
            <a:r>
              <a:rPr kumimoji="1" lang="en-US" altLang="ja-JP" sz="1200"/>
              <a:t>CNET Japan</a:t>
            </a:r>
          </a:p>
          <a:p>
            <a:r>
              <a:rPr kumimoji="1" lang="ja-JP" altLang="en-US" sz="1200"/>
              <a:t>　　：</a:t>
            </a:r>
            <a:r>
              <a:rPr kumimoji="1" lang="en-US" altLang="ja-JP" sz="1200"/>
              <a:t>https://japan.cnet.com/</a:t>
            </a:r>
          </a:p>
          <a:p>
            <a:r>
              <a:rPr kumimoji="1" lang="ja-JP" altLang="en-US" sz="1200"/>
              <a:t>・</a:t>
            </a:r>
            <a:r>
              <a:rPr kumimoji="1" lang="en-US" altLang="ja-JP" sz="1200"/>
              <a:t>ZDNet Japan--CIO</a:t>
            </a:r>
            <a:r>
              <a:rPr kumimoji="1" lang="ja-JP" altLang="en-US" sz="1200"/>
              <a:t>と</a:t>
            </a:r>
            <a:r>
              <a:rPr kumimoji="1" lang="en-US" altLang="ja-JP" sz="1200"/>
              <a:t>IT</a:t>
            </a:r>
            <a:r>
              <a:rPr kumimoji="1" lang="ja-JP" altLang="en-US" sz="1200"/>
              <a:t>マネージャーの課題を解決するオンラインメディア</a:t>
            </a:r>
          </a:p>
          <a:p>
            <a:r>
              <a:rPr kumimoji="1" lang="ja-JP" altLang="en-US" sz="1200"/>
              <a:t>　　：</a:t>
            </a:r>
            <a:r>
              <a:rPr kumimoji="1" lang="en-US" altLang="ja-JP" sz="1200"/>
              <a:t>https://japan.zdnet.com/</a:t>
            </a:r>
          </a:p>
          <a:p>
            <a:r>
              <a:rPr kumimoji="1" lang="ja-JP" altLang="en-US" sz="1200"/>
              <a:t>・オープンソース・ソフトウェアの開発とダウンロード </a:t>
            </a:r>
            <a:r>
              <a:rPr kumimoji="1" lang="en-US" altLang="ja-JP" sz="1200"/>
              <a:t>- OSDN</a:t>
            </a:r>
          </a:p>
          <a:p>
            <a:r>
              <a:rPr kumimoji="1" lang="ja-JP" altLang="en-US" sz="1200"/>
              <a:t>　　：</a:t>
            </a:r>
            <a:r>
              <a:rPr kumimoji="1" lang="en-US" altLang="ja-JP" sz="1200"/>
              <a:t>https://ja.osdn.net/</a:t>
            </a:r>
          </a:p>
          <a:p>
            <a:r>
              <a:rPr kumimoji="1" lang="ja-JP" altLang="en-US" sz="1200"/>
              <a:t>・</a:t>
            </a:r>
            <a:r>
              <a:rPr kumimoji="1" lang="en-US" altLang="ja-JP" sz="1200"/>
              <a:t>IT</a:t>
            </a:r>
            <a:r>
              <a:rPr kumimoji="1" lang="ja-JP" altLang="en-US" sz="1200"/>
              <a:t>エキスパートのための問題解決メディア </a:t>
            </a:r>
            <a:r>
              <a:rPr kumimoji="1" lang="en-US" altLang="ja-JP" sz="1200"/>
              <a:t>- </a:t>
            </a:r>
            <a:r>
              <a:rPr kumimoji="1" lang="ja-JP" altLang="en-US" sz="1200"/>
              <a:t>＠</a:t>
            </a:r>
            <a:r>
              <a:rPr kumimoji="1" lang="en-US" altLang="ja-JP" sz="1200"/>
              <a:t>IT</a:t>
            </a:r>
          </a:p>
          <a:p>
            <a:r>
              <a:rPr kumimoji="1" lang="ja-JP" altLang="en-US" sz="1200"/>
              <a:t>　　：</a:t>
            </a:r>
            <a:r>
              <a:rPr kumimoji="1" lang="en-US" altLang="ja-JP" sz="1200"/>
              <a:t>http://www.atmarkit.co.jp/</a:t>
            </a:r>
          </a:p>
          <a:p>
            <a:r>
              <a:rPr kumimoji="1" lang="ja-JP" altLang="en-US" sz="1200"/>
              <a:t>・</a:t>
            </a:r>
            <a:r>
              <a:rPr kumimoji="1" lang="en-US" altLang="ja-JP" sz="1200"/>
              <a:t>ITpro - </a:t>
            </a:r>
            <a:r>
              <a:rPr kumimoji="1" lang="ja-JP" altLang="en-US" sz="1200"/>
              <a:t>エンタープライズ</a:t>
            </a:r>
            <a:r>
              <a:rPr kumimoji="1" lang="en-US" altLang="ja-JP" sz="1200"/>
              <a:t>ICT</a:t>
            </a:r>
            <a:r>
              <a:rPr kumimoji="1" lang="ja-JP" altLang="en-US" sz="1200"/>
              <a:t>の総合情報</a:t>
            </a:r>
          </a:p>
          <a:p>
            <a:r>
              <a:rPr kumimoji="1" lang="ja-JP" altLang="en-US" sz="1200"/>
              <a:t>　　：</a:t>
            </a:r>
            <a:r>
              <a:rPr kumimoji="1" lang="en-US" altLang="ja-JP" sz="1200"/>
              <a:t>http://itpro.nikkeibp.co.jp/</a:t>
            </a:r>
          </a:p>
          <a:p>
            <a:r>
              <a:rPr kumimoji="1" lang="ja-JP" altLang="en-US" sz="1200"/>
              <a:t>・</a:t>
            </a:r>
            <a:r>
              <a:rPr kumimoji="1" lang="en-US" altLang="ja-JP" sz="1200"/>
              <a:t>IT</a:t>
            </a:r>
            <a:r>
              <a:rPr kumimoji="1" lang="ja-JP" altLang="en-US" sz="1200"/>
              <a:t>総合情報ポータル「</a:t>
            </a:r>
            <a:r>
              <a:rPr kumimoji="1" lang="en-US" altLang="ja-JP" sz="1200"/>
              <a:t>ITmedia</a:t>
            </a:r>
            <a:r>
              <a:rPr kumimoji="1" lang="ja-JP" altLang="en-US" sz="1200"/>
              <a:t>」</a:t>
            </a:r>
            <a:r>
              <a:rPr kumimoji="1" lang="en-US" altLang="ja-JP" sz="1200"/>
              <a:t>Home</a:t>
            </a:r>
          </a:p>
          <a:p>
            <a:r>
              <a:rPr kumimoji="1" lang="ja-JP" altLang="en-US" sz="1200"/>
              <a:t>　　：</a:t>
            </a:r>
            <a:r>
              <a:rPr kumimoji="1" lang="en-US" altLang="ja-JP" sz="1200"/>
              <a:t>http://www.itmedia.co.jp/</a:t>
            </a:r>
          </a:p>
          <a:p>
            <a:r>
              <a:rPr kumimoji="1" lang="ja-JP" altLang="en-US" sz="1200"/>
              <a:t>・</a:t>
            </a:r>
            <a:r>
              <a:rPr kumimoji="1" lang="en-US" altLang="ja-JP" sz="1200"/>
              <a:t>NegativeMindException</a:t>
            </a:r>
          </a:p>
          <a:p>
            <a:r>
              <a:rPr kumimoji="1" lang="ja-JP" altLang="en-US" sz="1200"/>
              <a:t>　　：</a:t>
            </a:r>
            <a:r>
              <a:rPr kumimoji="1" lang="en-US" altLang="ja-JP" sz="1200"/>
              <a:t>https://blog.negativemind.com/</a:t>
            </a:r>
          </a:p>
          <a:p>
            <a:r>
              <a:rPr kumimoji="1" lang="ja-JP" altLang="en-US" sz="1200"/>
              <a:t>・</a:t>
            </a:r>
            <a:r>
              <a:rPr kumimoji="1" lang="en-US" altLang="ja-JP" sz="1200"/>
              <a:t>LoRa</a:t>
            </a:r>
            <a:r>
              <a:rPr kumimoji="1" lang="ja-JP" altLang="en-US" sz="1200"/>
              <a:t>にも対応し</a:t>
            </a:r>
            <a:r>
              <a:rPr kumimoji="1" lang="en-US" altLang="ja-JP" sz="1200"/>
              <a:t>IoT</a:t>
            </a:r>
            <a:r>
              <a:rPr kumimoji="1" lang="ja-JP" altLang="en-US" sz="1200"/>
              <a:t>をリード。マイコンとセンサーに強い</a:t>
            </a:r>
            <a:r>
              <a:rPr kumimoji="1" lang="en-US" altLang="ja-JP" sz="1200"/>
              <a:t>ST</a:t>
            </a:r>
            <a:r>
              <a:rPr kumimoji="1" lang="ja-JP" altLang="en-US" sz="1200"/>
              <a:t>。｜</a:t>
            </a:r>
            <a:r>
              <a:rPr kumimoji="1" lang="en-US" altLang="ja-JP" sz="1200"/>
              <a:t>ST</a:t>
            </a:r>
            <a:r>
              <a:rPr kumimoji="1" lang="ja-JP" altLang="en-US" sz="1200"/>
              <a:t>マイクロ｜マガジン</a:t>
            </a:r>
          </a:p>
          <a:p>
            <a:r>
              <a:rPr kumimoji="1" lang="ja-JP" altLang="en-US" sz="1200"/>
              <a:t>　　：</a:t>
            </a:r>
            <a:r>
              <a:rPr kumimoji="1" lang="en-US" altLang="ja-JP" sz="1200"/>
              <a:t>https://www.aps-web.jp/magazine/st/v13/</a:t>
            </a:r>
          </a:p>
          <a:p>
            <a:r>
              <a:rPr kumimoji="1" lang="ja-JP" altLang="en-US" sz="1200"/>
              <a:t>・</a:t>
            </a:r>
            <a:r>
              <a:rPr kumimoji="1" lang="en-US" altLang="ja-JP" sz="1200"/>
              <a:t>Can we setup Security Onion in Amazon AWS to monitor AWS instances? · Issue #444 · Snorby/snorby · GitHub</a:t>
            </a:r>
          </a:p>
          <a:p>
            <a:r>
              <a:rPr kumimoji="1" lang="ja-JP" altLang="en-US" sz="1200"/>
              <a:t>　　：</a:t>
            </a:r>
            <a:r>
              <a:rPr kumimoji="1" lang="en-US" altLang="ja-JP" sz="1200"/>
              <a:t>https://github.com/Snorby/snorby/issues/444</a:t>
            </a:r>
          </a:p>
        </p:txBody>
      </p:sp>
      <p:sp>
        <p:nvSpPr>
          <p:cNvPr id="3" name="テキスト ボックス 2">
            <a:extLst>
              <a:ext uri="{FF2B5EF4-FFF2-40B4-BE49-F238E27FC236}">
                <a16:creationId xmlns:a16="http://schemas.microsoft.com/office/drawing/2014/main" id="{860374DD-26B1-0893-8F3B-773BE0BE02E6}"/>
              </a:ext>
            </a:extLst>
          </p:cNvPr>
          <p:cNvSpPr txBox="1"/>
          <p:nvPr/>
        </p:nvSpPr>
        <p:spPr>
          <a:xfrm>
            <a:off x="388483" y="845855"/>
            <a:ext cx="3188693" cy="369332"/>
          </a:xfrm>
          <a:prstGeom prst="rect">
            <a:avLst/>
          </a:prstGeom>
          <a:noFill/>
        </p:spPr>
        <p:txBody>
          <a:bodyPr wrap="none" rtlCol="0">
            <a:spAutoFit/>
          </a:bodyPr>
          <a:lstStyle/>
          <a:p>
            <a:r>
              <a:rPr kumimoji="1" lang="ja-JP" altLang="en-US"/>
              <a:t>■情報収集サイト・リンク１／３</a:t>
            </a:r>
          </a:p>
        </p:txBody>
      </p:sp>
    </p:spTree>
    <p:extLst>
      <p:ext uri="{BB962C8B-B14F-4D97-AF65-F5344CB8AC3E}">
        <p14:creationId xmlns:p14="http://schemas.microsoft.com/office/powerpoint/2010/main" val="32115492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1-3-1.</a:t>
            </a:r>
            <a:r>
              <a:rPr lang="ja-JP" altLang="en-US" dirty="0"/>
              <a:t>迷ったとき、どうしますか？</a:t>
            </a:r>
          </a:p>
        </p:txBody>
      </p:sp>
      <p:sp>
        <p:nvSpPr>
          <p:cNvPr id="2" name="テキスト ボックス 1">
            <a:extLst>
              <a:ext uri="{FF2B5EF4-FFF2-40B4-BE49-F238E27FC236}">
                <a16:creationId xmlns:a16="http://schemas.microsoft.com/office/drawing/2014/main" id="{CC81DDC6-B697-C86A-A7FD-3E9C085B824F}"/>
              </a:ext>
            </a:extLst>
          </p:cNvPr>
          <p:cNvSpPr txBox="1"/>
          <p:nvPr/>
        </p:nvSpPr>
        <p:spPr>
          <a:xfrm>
            <a:off x="388483" y="1275347"/>
            <a:ext cx="11415034" cy="4524315"/>
          </a:xfrm>
          <a:prstGeom prst="rect">
            <a:avLst/>
          </a:prstGeom>
          <a:noFill/>
        </p:spPr>
        <p:txBody>
          <a:bodyPr wrap="square" rtlCol="0">
            <a:spAutoFit/>
          </a:bodyPr>
          <a:lstStyle/>
          <a:p>
            <a:r>
              <a:rPr kumimoji="1" lang="ja-JP" altLang="en-US" sz="1200"/>
              <a:t>・</a:t>
            </a:r>
            <a:r>
              <a:rPr kumimoji="1" lang="en-US" altLang="ja-JP" sz="1200"/>
              <a:t>Watch Headline</a:t>
            </a:r>
          </a:p>
          <a:p>
            <a:r>
              <a:rPr kumimoji="1" lang="ja-JP" altLang="en-US" sz="1200"/>
              <a:t>　　：</a:t>
            </a:r>
            <a:r>
              <a:rPr kumimoji="1" lang="en-US" altLang="ja-JP" sz="1200"/>
              <a:t>http://www.watch.impress.co.jp/</a:t>
            </a:r>
          </a:p>
          <a:p>
            <a:r>
              <a:rPr kumimoji="1" lang="ja-JP" altLang="en-US" sz="1200"/>
              <a:t>・</a:t>
            </a:r>
            <a:r>
              <a:rPr kumimoji="1" lang="en-US" altLang="ja-JP" sz="1200"/>
              <a:t>WIRED.jp</a:t>
            </a:r>
          </a:p>
          <a:p>
            <a:r>
              <a:rPr kumimoji="1" lang="ja-JP" altLang="en-US" sz="1200"/>
              <a:t>　　：</a:t>
            </a:r>
            <a:r>
              <a:rPr kumimoji="1" lang="en-US" altLang="ja-JP" sz="1200"/>
              <a:t>https://wired.jp/</a:t>
            </a:r>
          </a:p>
          <a:p>
            <a:r>
              <a:rPr kumimoji="1" lang="ja-JP" altLang="en-US" sz="1200"/>
              <a:t>・ギズモード・ジャパン </a:t>
            </a:r>
            <a:r>
              <a:rPr kumimoji="1" lang="en-US" altLang="ja-JP" sz="1200"/>
              <a:t>| </a:t>
            </a:r>
            <a:r>
              <a:rPr kumimoji="1" lang="ja-JP" altLang="en-US" sz="1200"/>
              <a:t>日本最大級のガジェット＆テクノロジーサイト</a:t>
            </a:r>
          </a:p>
          <a:p>
            <a:r>
              <a:rPr kumimoji="1" lang="ja-JP" altLang="en-US" sz="1200"/>
              <a:t>　　：</a:t>
            </a:r>
            <a:r>
              <a:rPr kumimoji="1" lang="en-US" altLang="ja-JP" sz="1200"/>
              <a:t>http://www.gizmodo.jp/</a:t>
            </a:r>
          </a:p>
          <a:p>
            <a:r>
              <a:rPr kumimoji="1" lang="ja-JP" altLang="en-US" sz="1200"/>
              <a:t>・「</a:t>
            </a:r>
            <a:r>
              <a:rPr kumimoji="1" lang="en-US" altLang="ja-JP" sz="1200"/>
              <a:t>OSS</a:t>
            </a:r>
            <a:r>
              <a:rPr kumimoji="1" lang="ja-JP" altLang="en-US" sz="1200"/>
              <a:t>」記事一覧：</a:t>
            </a:r>
            <a:r>
              <a:rPr kumimoji="1" lang="en-US" altLang="ja-JP" sz="1200"/>
              <a:t>EnterpriseZine</a:t>
            </a:r>
            <a:r>
              <a:rPr kumimoji="1" lang="ja-JP" altLang="en-US" sz="1200"/>
              <a:t>（エンタープライズジン）</a:t>
            </a:r>
          </a:p>
          <a:p>
            <a:r>
              <a:rPr kumimoji="1" lang="ja-JP" altLang="en-US" sz="1200"/>
              <a:t>　　：</a:t>
            </a:r>
            <a:r>
              <a:rPr kumimoji="1" lang="en-US" altLang="ja-JP" sz="1200"/>
              <a:t>https://enterprisezine.jp/dbonline/oss</a:t>
            </a:r>
          </a:p>
          <a:p>
            <a:r>
              <a:rPr kumimoji="1" lang="ja-JP" altLang="en-US" sz="1200"/>
              <a:t>・</a:t>
            </a:r>
            <a:r>
              <a:rPr kumimoji="1" lang="en-US" altLang="ja-JP" sz="1200"/>
              <a:t>Google Developers Japan: Google </a:t>
            </a:r>
            <a:r>
              <a:rPr kumimoji="1" lang="ja-JP" altLang="en-US" sz="1200"/>
              <a:t>オープンソースの新たなサイト</a:t>
            </a:r>
          </a:p>
          <a:p>
            <a:r>
              <a:rPr kumimoji="1" lang="ja-JP" altLang="en-US" sz="1200"/>
              <a:t>　　：</a:t>
            </a:r>
            <a:r>
              <a:rPr kumimoji="1" lang="en-US" altLang="ja-JP" sz="1200"/>
              <a:t>https://developers-jp.googleblog.com/2017/04/a-new-home-for-google-open-source.html</a:t>
            </a:r>
          </a:p>
          <a:p>
            <a:r>
              <a:rPr kumimoji="1" lang="ja-JP" altLang="en-US" sz="1200"/>
              <a:t>・</a:t>
            </a:r>
            <a:r>
              <a:rPr kumimoji="1" lang="en-US" altLang="ja-JP" sz="1200"/>
              <a:t>OSS×Cloud News - </a:t>
            </a:r>
            <a:r>
              <a:rPr kumimoji="1" lang="ja-JP" altLang="en-US" sz="1200"/>
              <a:t>オープンソース</a:t>
            </a:r>
            <a:r>
              <a:rPr kumimoji="1" lang="en-US" altLang="ja-JP" sz="1200"/>
              <a:t>×</a:t>
            </a:r>
            <a:r>
              <a:rPr kumimoji="1" lang="ja-JP" altLang="en-US" sz="1200"/>
              <a:t>クラウド情報サイト</a:t>
            </a:r>
          </a:p>
          <a:p>
            <a:r>
              <a:rPr kumimoji="1" lang="ja-JP" altLang="en-US" sz="1200"/>
              <a:t>　　：</a:t>
            </a:r>
            <a:r>
              <a:rPr kumimoji="1" lang="en-US" altLang="ja-JP" sz="1200"/>
              <a:t>https://www.ossnews.jp/</a:t>
            </a:r>
          </a:p>
          <a:p>
            <a:r>
              <a:rPr kumimoji="1" lang="ja-JP" altLang="en-US" sz="1200"/>
              <a:t>・</a:t>
            </a:r>
            <a:r>
              <a:rPr kumimoji="1" lang="en-US" altLang="ja-JP" sz="1200"/>
              <a:t>ASCII.jp </a:t>
            </a:r>
            <a:r>
              <a:rPr kumimoji="1" lang="ja-JP" altLang="en-US" sz="1200"/>
              <a:t>－ トップ</a:t>
            </a:r>
          </a:p>
          <a:p>
            <a:r>
              <a:rPr kumimoji="1" lang="ja-JP" altLang="en-US" sz="1200"/>
              <a:t>　　：</a:t>
            </a:r>
            <a:r>
              <a:rPr kumimoji="1" lang="en-US" altLang="ja-JP" sz="1200"/>
              <a:t>http://ascii.jp/</a:t>
            </a:r>
          </a:p>
          <a:p>
            <a:r>
              <a:rPr kumimoji="1" lang="ja-JP" altLang="en-US" sz="1200"/>
              <a:t>・日刊工業新聞 </a:t>
            </a:r>
            <a:r>
              <a:rPr kumimoji="1" lang="en-US" altLang="ja-JP" sz="1200"/>
              <a:t>ONLINE</a:t>
            </a:r>
            <a:r>
              <a:rPr kumimoji="1" lang="ja-JP" altLang="en-US" sz="1200"/>
              <a:t>（オンライン）</a:t>
            </a:r>
          </a:p>
          <a:p>
            <a:r>
              <a:rPr kumimoji="1" lang="ja-JP" altLang="en-US" sz="1200"/>
              <a:t>　　：</a:t>
            </a:r>
            <a:r>
              <a:rPr kumimoji="1" lang="en-US" altLang="ja-JP" sz="1200"/>
              <a:t>https://online.nikkan.co.jp/</a:t>
            </a:r>
          </a:p>
          <a:p>
            <a:r>
              <a:rPr kumimoji="1" lang="ja-JP" altLang="en-US" sz="1200"/>
              <a:t>・トップページ｜</a:t>
            </a:r>
            <a:r>
              <a:rPr kumimoji="1" lang="en-US" altLang="ja-JP" sz="1200"/>
              <a:t>gihyo.jp … </a:t>
            </a:r>
            <a:r>
              <a:rPr kumimoji="1" lang="ja-JP" altLang="en-US" sz="1200"/>
              <a:t>技術評論社</a:t>
            </a:r>
          </a:p>
          <a:p>
            <a:r>
              <a:rPr kumimoji="1" lang="ja-JP" altLang="en-US" sz="1200"/>
              <a:t>　　：</a:t>
            </a:r>
            <a:r>
              <a:rPr kumimoji="1" lang="en-US" altLang="ja-JP" sz="1200"/>
              <a:t>http://gihyo.jp/</a:t>
            </a:r>
          </a:p>
          <a:p>
            <a:r>
              <a:rPr kumimoji="1" lang="ja-JP" altLang="en-US" sz="1200"/>
              <a:t>・</a:t>
            </a:r>
            <a:r>
              <a:rPr kumimoji="1" lang="en-US" altLang="ja-JP" sz="1200"/>
              <a:t>IT</a:t>
            </a:r>
            <a:r>
              <a:rPr kumimoji="1" lang="ja-JP" altLang="en-US" sz="1200"/>
              <a:t>ニュース </a:t>
            </a:r>
            <a:r>
              <a:rPr kumimoji="1" lang="en-US" altLang="ja-JP" sz="1200"/>
              <a:t>- BIGLOBE</a:t>
            </a:r>
            <a:r>
              <a:rPr kumimoji="1" lang="ja-JP" altLang="en-US" sz="1200"/>
              <a:t>ニュース</a:t>
            </a:r>
          </a:p>
          <a:p>
            <a:r>
              <a:rPr kumimoji="1" lang="ja-JP" altLang="en-US" sz="1200"/>
              <a:t>　　：</a:t>
            </a:r>
            <a:r>
              <a:rPr kumimoji="1" lang="en-US" altLang="ja-JP" sz="1200"/>
              <a:t>https://news.biglobe.ne.jp/it/</a:t>
            </a:r>
          </a:p>
          <a:p>
            <a:r>
              <a:rPr kumimoji="1" lang="ja-JP" altLang="en-US" sz="1200"/>
              <a:t>・ソフトウェア開発の最新ニュース、ビデオ、ブック</a:t>
            </a:r>
          </a:p>
          <a:p>
            <a:r>
              <a:rPr kumimoji="1" lang="ja-JP" altLang="en-US" sz="1200"/>
              <a:t>　　：</a:t>
            </a:r>
            <a:r>
              <a:rPr kumimoji="1" lang="en-US" altLang="ja-JP" sz="1200"/>
              <a:t>https://www.infoq.com/jp/</a:t>
            </a:r>
          </a:p>
          <a:p>
            <a:r>
              <a:rPr kumimoji="1" lang="ja-JP" altLang="en-US" sz="1200"/>
              <a:t>・ビジネス</a:t>
            </a:r>
            <a:r>
              <a:rPr kumimoji="1" lang="en-US" altLang="ja-JP" sz="1200"/>
              <a:t>+IT</a:t>
            </a:r>
          </a:p>
          <a:p>
            <a:r>
              <a:rPr kumimoji="1" lang="ja-JP" altLang="en-US" sz="1200"/>
              <a:t>　　：</a:t>
            </a:r>
            <a:r>
              <a:rPr kumimoji="1" lang="en-US" altLang="ja-JP" sz="1200"/>
              <a:t>https://www.sbbit.jp/</a:t>
            </a:r>
          </a:p>
        </p:txBody>
      </p:sp>
      <p:sp>
        <p:nvSpPr>
          <p:cNvPr id="3" name="テキスト ボックス 2">
            <a:extLst>
              <a:ext uri="{FF2B5EF4-FFF2-40B4-BE49-F238E27FC236}">
                <a16:creationId xmlns:a16="http://schemas.microsoft.com/office/drawing/2014/main" id="{2AD5FF4D-C46A-4ED2-A1C2-293568CF8FB2}"/>
              </a:ext>
            </a:extLst>
          </p:cNvPr>
          <p:cNvSpPr txBox="1"/>
          <p:nvPr/>
        </p:nvSpPr>
        <p:spPr>
          <a:xfrm>
            <a:off x="388483" y="845855"/>
            <a:ext cx="3217547" cy="369332"/>
          </a:xfrm>
          <a:prstGeom prst="rect">
            <a:avLst/>
          </a:prstGeom>
          <a:noFill/>
        </p:spPr>
        <p:txBody>
          <a:bodyPr wrap="none" rtlCol="0">
            <a:spAutoFit/>
          </a:bodyPr>
          <a:lstStyle/>
          <a:p>
            <a:r>
              <a:rPr kumimoji="1" lang="ja-JP" altLang="en-US"/>
              <a:t>■情報収集サイト・リンク２／３</a:t>
            </a:r>
          </a:p>
        </p:txBody>
      </p:sp>
    </p:spTree>
    <p:extLst>
      <p:ext uri="{BB962C8B-B14F-4D97-AF65-F5344CB8AC3E}">
        <p14:creationId xmlns:p14="http://schemas.microsoft.com/office/powerpoint/2010/main" val="18033030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1-3-1.</a:t>
            </a:r>
            <a:r>
              <a:rPr lang="ja-JP" altLang="en-US" dirty="0"/>
              <a:t>迷ったとき、どうしますか？</a:t>
            </a:r>
          </a:p>
        </p:txBody>
      </p:sp>
      <p:sp>
        <p:nvSpPr>
          <p:cNvPr id="2" name="テキスト ボックス 1">
            <a:extLst>
              <a:ext uri="{FF2B5EF4-FFF2-40B4-BE49-F238E27FC236}">
                <a16:creationId xmlns:a16="http://schemas.microsoft.com/office/drawing/2014/main" id="{CC81DDC6-B697-C86A-A7FD-3E9C085B824F}"/>
              </a:ext>
            </a:extLst>
          </p:cNvPr>
          <p:cNvSpPr txBox="1"/>
          <p:nvPr/>
        </p:nvSpPr>
        <p:spPr>
          <a:xfrm>
            <a:off x="388483" y="1275347"/>
            <a:ext cx="11415034" cy="4708981"/>
          </a:xfrm>
          <a:prstGeom prst="rect">
            <a:avLst/>
          </a:prstGeom>
          <a:noFill/>
        </p:spPr>
        <p:txBody>
          <a:bodyPr wrap="square" rtlCol="0">
            <a:spAutoFit/>
          </a:bodyPr>
          <a:lstStyle/>
          <a:p>
            <a:r>
              <a:rPr kumimoji="1" lang="ja-JP" altLang="en-US" sz="1200"/>
              <a:t>・クラスメソッド発の</a:t>
            </a:r>
            <a:r>
              <a:rPr kumimoji="1" lang="en-US" altLang="ja-JP" sz="1200"/>
              <a:t>AWS/iOS/Android</a:t>
            </a:r>
            <a:r>
              <a:rPr kumimoji="1" lang="ja-JP" altLang="en-US" sz="1200"/>
              <a:t>技術者必読メディア </a:t>
            </a:r>
            <a:r>
              <a:rPr kumimoji="1" lang="en-US" altLang="ja-JP" sz="1200"/>
              <a:t>| Developers.IO</a:t>
            </a:r>
          </a:p>
          <a:p>
            <a:r>
              <a:rPr kumimoji="1" lang="ja-JP" altLang="en-US" sz="1200"/>
              <a:t>　　：</a:t>
            </a:r>
            <a:r>
              <a:rPr kumimoji="1" lang="en-US" altLang="ja-JP" sz="1200"/>
              <a:t>http://dev.classmethod.jp/</a:t>
            </a:r>
          </a:p>
          <a:p>
            <a:r>
              <a:rPr kumimoji="1" lang="ja-JP" altLang="en-US" sz="1200"/>
              <a:t>・</a:t>
            </a:r>
            <a:r>
              <a:rPr kumimoji="1" lang="en-US" altLang="ja-JP" sz="1200"/>
              <a:t>CodeZine</a:t>
            </a:r>
            <a:r>
              <a:rPr kumimoji="1" lang="ja-JP" altLang="en-US" sz="1200"/>
              <a:t>（コードジン）</a:t>
            </a:r>
          </a:p>
          <a:p>
            <a:r>
              <a:rPr kumimoji="1" lang="ja-JP" altLang="en-US" sz="1200"/>
              <a:t>　　：</a:t>
            </a:r>
            <a:r>
              <a:rPr kumimoji="1" lang="en-US" altLang="ja-JP" sz="1200"/>
              <a:t>https://codezine.jp/</a:t>
            </a:r>
          </a:p>
          <a:p>
            <a:r>
              <a:rPr kumimoji="1" lang="ja-JP" altLang="en-US" sz="1200"/>
              <a:t>・</a:t>
            </a:r>
            <a:r>
              <a:rPr kumimoji="1" lang="en-US" altLang="ja-JP" sz="1200"/>
              <a:t>ComponentOne Studio | </a:t>
            </a:r>
            <a:r>
              <a:rPr kumimoji="1" lang="ja-JP" altLang="en-US" sz="1200"/>
              <a:t>グレープシティ コンポーネント製品</a:t>
            </a:r>
          </a:p>
          <a:p>
            <a:r>
              <a:rPr kumimoji="1" lang="ja-JP" altLang="en-US" sz="1200"/>
              <a:t>　　：</a:t>
            </a:r>
            <a:r>
              <a:rPr kumimoji="1" lang="en-US" altLang="ja-JP" sz="1200"/>
              <a:t>http://c1.grapecity.com/</a:t>
            </a:r>
          </a:p>
          <a:p>
            <a:r>
              <a:rPr kumimoji="1" lang="ja-JP" altLang="en-US" sz="1200"/>
              <a:t>・</a:t>
            </a:r>
            <a:r>
              <a:rPr kumimoji="1" lang="en-US" altLang="ja-JP" sz="1200"/>
              <a:t>NuGet Gallery | Home</a:t>
            </a:r>
          </a:p>
          <a:p>
            <a:r>
              <a:rPr kumimoji="1" lang="ja-JP" altLang="en-US" sz="1200"/>
              <a:t>　　：</a:t>
            </a:r>
            <a:r>
              <a:rPr kumimoji="1" lang="en-US" altLang="ja-JP" sz="1200"/>
              <a:t>https://www.nuget.org/</a:t>
            </a:r>
          </a:p>
          <a:p>
            <a:r>
              <a:rPr kumimoji="1" lang="ja-JP" altLang="en-US" sz="1200"/>
              <a:t>・コードを書く全ての人に </a:t>
            </a:r>
            <a:r>
              <a:rPr kumimoji="1" lang="en-US" altLang="ja-JP" sz="1200"/>
              <a:t>- builder by ZDNet Japan</a:t>
            </a:r>
          </a:p>
          <a:p>
            <a:r>
              <a:rPr kumimoji="1" lang="ja-JP" altLang="en-US" sz="1200"/>
              <a:t>　　：</a:t>
            </a:r>
            <a:r>
              <a:rPr kumimoji="1" lang="en-US" altLang="ja-JP" sz="1200"/>
              <a:t>https://builder.japan.zdnet.com/</a:t>
            </a:r>
          </a:p>
          <a:p>
            <a:r>
              <a:rPr kumimoji="1" lang="ja-JP" altLang="en-US" sz="1200"/>
              <a:t>・スタック・オーバーフロー</a:t>
            </a:r>
          </a:p>
          <a:p>
            <a:r>
              <a:rPr kumimoji="1" lang="ja-JP" altLang="en-US" sz="1200"/>
              <a:t>　　：</a:t>
            </a:r>
            <a:r>
              <a:rPr kumimoji="1" lang="en-US" altLang="ja-JP" sz="1200"/>
              <a:t>https://ja.stackoverflow.com/</a:t>
            </a:r>
          </a:p>
          <a:p>
            <a:r>
              <a:rPr kumimoji="1" lang="ja-JP" altLang="en-US" sz="1200"/>
              <a:t>・</a:t>
            </a:r>
            <a:r>
              <a:rPr kumimoji="1" lang="en-US" altLang="ja-JP" sz="1200"/>
              <a:t>VBScript Tips</a:t>
            </a:r>
          </a:p>
          <a:p>
            <a:r>
              <a:rPr kumimoji="1" lang="ja-JP" altLang="en-US" sz="1200"/>
              <a:t>　　：</a:t>
            </a:r>
            <a:r>
              <a:rPr kumimoji="1" lang="en-US" altLang="ja-JP" sz="1200"/>
              <a:t>http://www.whitire.com/vbs/</a:t>
            </a:r>
          </a:p>
          <a:p>
            <a:r>
              <a:rPr kumimoji="1" lang="ja-JP" altLang="en-US" sz="1200"/>
              <a:t>・</a:t>
            </a:r>
            <a:r>
              <a:rPr kumimoji="1" lang="en-US" altLang="ja-JP" sz="1200"/>
              <a:t>HTML5 Responsive FAQ | WordPress.org</a:t>
            </a:r>
          </a:p>
          <a:p>
            <a:r>
              <a:rPr kumimoji="1" lang="ja-JP" altLang="en-US" sz="1200"/>
              <a:t>　　：</a:t>
            </a:r>
            <a:r>
              <a:rPr kumimoji="1" lang="en-US" altLang="ja-JP" sz="1200"/>
              <a:t>https://ja.wordpress.org/plugins/html5-responsive-faq/#description</a:t>
            </a:r>
          </a:p>
          <a:p>
            <a:r>
              <a:rPr kumimoji="1" lang="ja-JP" altLang="en-US" sz="1200"/>
              <a:t>・</a:t>
            </a:r>
            <a:r>
              <a:rPr kumimoji="1" lang="en-US" altLang="ja-JP" sz="1200"/>
              <a:t>Vuetify — A Material Design Framework for Vue.js</a:t>
            </a:r>
          </a:p>
          <a:p>
            <a:r>
              <a:rPr kumimoji="1" lang="ja-JP" altLang="en-US" sz="1200"/>
              <a:t>　　：</a:t>
            </a:r>
            <a:r>
              <a:rPr kumimoji="1" lang="en-US" altLang="ja-JP" sz="1200"/>
              <a:t>https://vuetifyjs.com/ja/</a:t>
            </a:r>
          </a:p>
          <a:p>
            <a:r>
              <a:rPr kumimoji="1" lang="ja-JP" altLang="en-US" sz="1200"/>
              <a:t>・</a:t>
            </a:r>
            <a:r>
              <a:rPr kumimoji="1" lang="en-US" altLang="ja-JP" sz="1200"/>
              <a:t>Vue.js</a:t>
            </a:r>
          </a:p>
          <a:p>
            <a:r>
              <a:rPr kumimoji="1" lang="ja-JP" altLang="en-US" sz="1200"/>
              <a:t>　　：</a:t>
            </a:r>
            <a:r>
              <a:rPr kumimoji="1" lang="en-US" altLang="ja-JP" sz="1200"/>
              <a:t>https://jp.vuejs.org/index.html</a:t>
            </a:r>
          </a:p>
          <a:p>
            <a:r>
              <a:rPr kumimoji="1" lang="ja-JP" altLang="en-US" sz="1200"/>
              <a:t>・マテリアルカラーパレット </a:t>
            </a:r>
            <a:r>
              <a:rPr kumimoji="1" lang="en-US" altLang="ja-JP" sz="1200"/>
              <a:t>— Vuetify</a:t>
            </a:r>
          </a:p>
          <a:p>
            <a:r>
              <a:rPr kumimoji="1" lang="ja-JP" altLang="en-US" sz="1200"/>
              <a:t>　　：</a:t>
            </a:r>
            <a:r>
              <a:rPr kumimoji="1" lang="en-US" altLang="ja-JP" sz="1200"/>
              <a:t>https://vuetifyjs.com/ja/styles/colors/#section-30de30c630ea30a230eb30ab30e930fc</a:t>
            </a:r>
          </a:p>
          <a:p>
            <a:r>
              <a:rPr kumimoji="1" lang="ja-JP" altLang="en-US" sz="1200"/>
              <a:t>・フォーム入力バインディング </a:t>
            </a:r>
            <a:r>
              <a:rPr kumimoji="1" lang="en-US" altLang="ja-JP" sz="1200"/>
              <a:t>— Vue.js</a:t>
            </a:r>
          </a:p>
          <a:p>
            <a:r>
              <a:rPr kumimoji="1" lang="ja-JP" altLang="en-US" sz="1200"/>
              <a:t>　　：</a:t>
            </a:r>
            <a:r>
              <a:rPr kumimoji="1" lang="en-US" altLang="ja-JP" sz="1200"/>
              <a:t>https://jp.vuejs.org/v2/guide/forms.html</a:t>
            </a:r>
          </a:p>
          <a:p>
            <a:endParaRPr kumimoji="1" lang="ja-JP" altLang="en-US" sz="1200"/>
          </a:p>
        </p:txBody>
      </p:sp>
      <p:sp>
        <p:nvSpPr>
          <p:cNvPr id="3" name="テキスト ボックス 2">
            <a:extLst>
              <a:ext uri="{FF2B5EF4-FFF2-40B4-BE49-F238E27FC236}">
                <a16:creationId xmlns:a16="http://schemas.microsoft.com/office/drawing/2014/main" id="{D4123430-65AA-CF11-0DE6-A081D9161D83}"/>
              </a:ext>
            </a:extLst>
          </p:cNvPr>
          <p:cNvSpPr txBox="1"/>
          <p:nvPr/>
        </p:nvSpPr>
        <p:spPr>
          <a:xfrm>
            <a:off x="388483" y="845855"/>
            <a:ext cx="3217547" cy="369332"/>
          </a:xfrm>
          <a:prstGeom prst="rect">
            <a:avLst/>
          </a:prstGeom>
          <a:noFill/>
        </p:spPr>
        <p:txBody>
          <a:bodyPr wrap="none" rtlCol="0">
            <a:spAutoFit/>
          </a:bodyPr>
          <a:lstStyle/>
          <a:p>
            <a:r>
              <a:rPr kumimoji="1" lang="ja-JP" altLang="en-US"/>
              <a:t>■情報収集サイト・リンク３／３</a:t>
            </a:r>
          </a:p>
        </p:txBody>
      </p:sp>
    </p:spTree>
    <p:extLst>
      <p:ext uri="{BB962C8B-B14F-4D97-AF65-F5344CB8AC3E}">
        <p14:creationId xmlns:p14="http://schemas.microsoft.com/office/powerpoint/2010/main" val="1131200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1-3-1.</a:t>
            </a:r>
            <a:r>
              <a:rPr lang="ja-JP" altLang="en-US" dirty="0"/>
              <a:t>迷ったとき、どうしますか？</a:t>
            </a:r>
          </a:p>
        </p:txBody>
      </p:sp>
      <p:sp>
        <p:nvSpPr>
          <p:cNvPr id="2" name="テキスト ボックス 1">
            <a:extLst>
              <a:ext uri="{FF2B5EF4-FFF2-40B4-BE49-F238E27FC236}">
                <a16:creationId xmlns:a16="http://schemas.microsoft.com/office/drawing/2014/main" id="{CC81DDC6-B697-C86A-A7FD-3E9C085B824F}"/>
              </a:ext>
            </a:extLst>
          </p:cNvPr>
          <p:cNvSpPr txBox="1"/>
          <p:nvPr/>
        </p:nvSpPr>
        <p:spPr>
          <a:xfrm>
            <a:off x="388483" y="1275347"/>
            <a:ext cx="11415034" cy="738664"/>
          </a:xfrm>
          <a:prstGeom prst="rect">
            <a:avLst/>
          </a:prstGeom>
          <a:noFill/>
        </p:spPr>
        <p:txBody>
          <a:bodyPr wrap="square" rtlCol="0">
            <a:spAutoFit/>
          </a:bodyPr>
          <a:lstStyle/>
          <a:p>
            <a:r>
              <a:rPr kumimoji="1" lang="ja-JP" altLang="en-US" sz="1400"/>
              <a:t>・</a:t>
            </a:r>
            <a:r>
              <a:rPr lang="en-US" altLang="ja-JP" sz="1400"/>
              <a:t>goole</a:t>
            </a:r>
            <a:r>
              <a:rPr lang="ja-JP" altLang="en-US" sz="1400"/>
              <a:t>Ａｌｅａｒｔサービスを利用することによって、関心のあるキーワードが含まれている記事を</a:t>
            </a:r>
            <a:r>
              <a:rPr lang="en-US" altLang="ja-JP" sz="1400"/>
              <a:t>web</a:t>
            </a:r>
            <a:r>
              <a:rPr lang="ja-JP" altLang="en-US" sz="1400"/>
              <a:t>上から探し出し、定期的にメールで情報を送り続けてくれます。</a:t>
            </a:r>
            <a:endParaRPr lang="en-US" altLang="ja-JP" sz="1400"/>
          </a:p>
          <a:p>
            <a:r>
              <a:rPr kumimoji="1" lang="ja-JP" altLang="en-US" sz="1400"/>
              <a:t>　自身で定期的に</a:t>
            </a:r>
            <a:r>
              <a:rPr kumimoji="1" lang="en-US" altLang="ja-JP" sz="1400"/>
              <a:t>web</a:t>
            </a:r>
            <a:r>
              <a:rPr kumimoji="1" lang="ja-JP" altLang="en-US" sz="1400"/>
              <a:t>を調査することよりも簡単に情報を集めることができるので、世の中の最新情報を素早く手にすることができます。</a:t>
            </a:r>
            <a:endParaRPr kumimoji="1" lang="en-US" altLang="ja-JP" sz="1400"/>
          </a:p>
        </p:txBody>
      </p:sp>
      <p:sp>
        <p:nvSpPr>
          <p:cNvPr id="3" name="テキスト ボックス 2">
            <a:extLst>
              <a:ext uri="{FF2B5EF4-FFF2-40B4-BE49-F238E27FC236}">
                <a16:creationId xmlns:a16="http://schemas.microsoft.com/office/drawing/2014/main" id="{D4123430-65AA-CF11-0DE6-A081D9161D83}"/>
              </a:ext>
            </a:extLst>
          </p:cNvPr>
          <p:cNvSpPr txBox="1"/>
          <p:nvPr/>
        </p:nvSpPr>
        <p:spPr>
          <a:xfrm>
            <a:off x="388483" y="845855"/>
            <a:ext cx="3021981" cy="369332"/>
          </a:xfrm>
          <a:prstGeom prst="rect">
            <a:avLst/>
          </a:prstGeom>
          <a:noFill/>
        </p:spPr>
        <p:txBody>
          <a:bodyPr wrap="none" rtlCol="0">
            <a:spAutoFit/>
          </a:bodyPr>
          <a:lstStyle/>
          <a:p>
            <a:r>
              <a:rPr kumimoji="1" lang="ja-JP" altLang="en-US"/>
              <a:t>■</a:t>
            </a:r>
            <a:r>
              <a:rPr kumimoji="1" lang="en-US" altLang="ja-JP"/>
              <a:t>google Aleart</a:t>
            </a:r>
            <a:r>
              <a:rPr kumimoji="1" lang="ja-JP" altLang="en-US"/>
              <a:t>サービス</a:t>
            </a:r>
          </a:p>
        </p:txBody>
      </p:sp>
      <p:pic>
        <p:nvPicPr>
          <p:cNvPr id="5" name="図 4">
            <a:extLst>
              <a:ext uri="{FF2B5EF4-FFF2-40B4-BE49-F238E27FC236}">
                <a16:creationId xmlns:a16="http://schemas.microsoft.com/office/drawing/2014/main" id="{1C2DACB1-1F7C-EF81-3575-02F972014CB9}"/>
              </a:ext>
            </a:extLst>
          </p:cNvPr>
          <p:cNvPicPr>
            <a:picLocks noChangeAspect="1"/>
          </p:cNvPicPr>
          <p:nvPr/>
        </p:nvPicPr>
        <p:blipFill>
          <a:blip r:embed="rId2"/>
          <a:stretch>
            <a:fillRect/>
          </a:stretch>
        </p:blipFill>
        <p:spPr>
          <a:xfrm>
            <a:off x="7194883" y="2647038"/>
            <a:ext cx="4804705" cy="3650653"/>
          </a:xfrm>
          <a:prstGeom prst="rect">
            <a:avLst/>
          </a:prstGeom>
        </p:spPr>
      </p:pic>
      <p:sp>
        <p:nvSpPr>
          <p:cNvPr id="8" name="テキスト ボックス 7">
            <a:extLst>
              <a:ext uri="{FF2B5EF4-FFF2-40B4-BE49-F238E27FC236}">
                <a16:creationId xmlns:a16="http://schemas.microsoft.com/office/drawing/2014/main" id="{7BF6D084-59A9-6605-77AF-83F7801B3B67}"/>
              </a:ext>
            </a:extLst>
          </p:cNvPr>
          <p:cNvSpPr txBox="1"/>
          <p:nvPr/>
        </p:nvSpPr>
        <p:spPr>
          <a:xfrm>
            <a:off x="7194883" y="2394445"/>
            <a:ext cx="4892259" cy="276999"/>
          </a:xfrm>
          <a:prstGeom prst="rect">
            <a:avLst/>
          </a:prstGeom>
          <a:noFill/>
        </p:spPr>
        <p:txBody>
          <a:bodyPr wrap="square">
            <a:spAutoFit/>
          </a:bodyPr>
          <a:lstStyle/>
          <a:p>
            <a:r>
              <a:rPr lang="ja-JP" altLang="en-US" sz="1200"/>
              <a:t>https://www.profuture.co.jp/mk/column/45996</a:t>
            </a:r>
          </a:p>
        </p:txBody>
      </p:sp>
      <p:pic>
        <p:nvPicPr>
          <p:cNvPr id="12" name="図 11">
            <a:extLst>
              <a:ext uri="{FF2B5EF4-FFF2-40B4-BE49-F238E27FC236}">
                <a16:creationId xmlns:a16="http://schemas.microsoft.com/office/drawing/2014/main" id="{3564ED49-F770-72A0-88D6-FA9314B3081D}"/>
              </a:ext>
            </a:extLst>
          </p:cNvPr>
          <p:cNvPicPr>
            <a:picLocks noChangeAspect="1"/>
          </p:cNvPicPr>
          <p:nvPr/>
        </p:nvPicPr>
        <p:blipFill>
          <a:blip r:embed="rId3"/>
          <a:stretch>
            <a:fillRect/>
          </a:stretch>
        </p:blipFill>
        <p:spPr>
          <a:xfrm>
            <a:off x="123439" y="2831704"/>
            <a:ext cx="3571868" cy="2542346"/>
          </a:xfrm>
          <a:prstGeom prst="rect">
            <a:avLst/>
          </a:prstGeom>
        </p:spPr>
      </p:pic>
      <p:sp>
        <p:nvSpPr>
          <p:cNvPr id="13" name="テキスト ボックス 12">
            <a:extLst>
              <a:ext uri="{FF2B5EF4-FFF2-40B4-BE49-F238E27FC236}">
                <a16:creationId xmlns:a16="http://schemas.microsoft.com/office/drawing/2014/main" id="{F8FAD3A7-A76F-4911-4711-B9A0408EBA3D}"/>
              </a:ext>
            </a:extLst>
          </p:cNvPr>
          <p:cNvSpPr txBox="1"/>
          <p:nvPr/>
        </p:nvSpPr>
        <p:spPr>
          <a:xfrm>
            <a:off x="529546" y="2453657"/>
            <a:ext cx="2739853" cy="369332"/>
          </a:xfrm>
          <a:prstGeom prst="rect">
            <a:avLst/>
          </a:prstGeom>
          <a:noFill/>
        </p:spPr>
        <p:txBody>
          <a:bodyPr wrap="none" rtlCol="0">
            <a:spAutoFit/>
          </a:bodyPr>
          <a:lstStyle/>
          <a:p>
            <a:r>
              <a:rPr kumimoji="1" lang="ja-JP" altLang="en-US"/>
              <a:t>私の</a:t>
            </a:r>
            <a:r>
              <a:rPr kumimoji="1" lang="en-US" altLang="ja-JP"/>
              <a:t>googleAleart</a:t>
            </a:r>
            <a:r>
              <a:rPr kumimoji="1" lang="ja-JP" altLang="en-US"/>
              <a:t>設定</a:t>
            </a:r>
          </a:p>
        </p:txBody>
      </p:sp>
      <p:pic>
        <p:nvPicPr>
          <p:cNvPr id="15" name="図 14">
            <a:extLst>
              <a:ext uri="{FF2B5EF4-FFF2-40B4-BE49-F238E27FC236}">
                <a16:creationId xmlns:a16="http://schemas.microsoft.com/office/drawing/2014/main" id="{A626A6C7-16C0-660C-3F0A-FDFAD1CAB08B}"/>
              </a:ext>
            </a:extLst>
          </p:cNvPr>
          <p:cNvPicPr>
            <a:picLocks noChangeAspect="1"/>
          </p:cNvPicPr>
          <p:nvPr/>
        </p:nvPicPr>
        <p:blipFill>
          <a:blip r:embed="rId4"/>
          <a:stretch>
            <a:fillRect/>
          </a:stretch>
        </p:blipFill>
        <p:spPr>
          <a:xfrm>
            <a:off x="3373216" y="4133921"/>
            <a:ext cx="3571867" cy="2542346"/>
          </a:xfrm>
          <a:prstGeom prst="rect">
            <a:avLst/>
          </a:prstGeom>
        </p:spPr>
      </p:pic>
      <p:cxnSp>
        <p:nvCxnSpPr>
          <p:cNvPr id="6" name="コネクタ: カギ線 5">
            <a:extLst>
              <a:ext uri="{FF2B5EF4-FFF2-40B4-BE49-F238E27FC236}">
                <a16:creationId xmlns:a16="http://schemas.microsoft.com/office/drawing/2014/main" id="{502B326C-63C9-CB38-5EAE-D9E076D72E78}"/>
              </a:ext>
            </a:extLst>
          </p:cNvPr>
          <p:cNvCxnSpPr>
            <a:cxnSpLocks/>
          </p:cNvCxnSpPr>
          <p:nvPr/>
        </p:nvCxnSpPr>
        <p:spPr>
          <a:xfrm>
            <a:off x="3785247" y="3218213"/>
            <a:ext cx="1059113" cy="915708"/>
          </a:xfrm>
          <a:prstGeom prst="bentConnector2">
            <a:avLst/>
          </a:prstGeom>
          <a:ln w="38100">
            <a:solidFill>
              <a:srgbClr val="FF0000">
                <a:alpha val="38000"/>
              </a:srgbClr>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B71722A-62D6-307E-C4C4-8503495A68C7}"/>
              </a:ext>
            </a:extLst>
          </p:cNvPr>
          <p:cNvSpPr txBox="1"/>
          <p:nvPr/>
        </p:nvSpPr>
        <p:spPr>
          <a:xfrm>
            <a:off x="108578" y="5405094"/>
            <a:ext cx="3177084" cy="646331"/>
          </a:xfrm>
          <a:prstGeom prst="rect">
            <a:avLst/>
          </a:prstGeom>
          <a:noFill/>
        </p:spPr>
        <p:txBody>
          <a:bodyPr wrap="square" rtlCol="0">
            <a:spAutoFit/>
          </a:bodyPr>
          <a:lstStyle/>
          <a:p>
            <a:r>
              <a:rPr kumimoji="1" lang="ja-JP" altLang="en-US"/>
              <a:t>最新情報があると随時右のようなメールが送信されます。</a:t>
            </a:r>
          </a:p>
        </p:txBody>
      </p:sp>
    </p:spTree>
    <p:extLst>
      <p:ext uri="{BB962C8B-B14F-4D97-AF65-F5344CB8AC3E}">
        <p14:creationId xmlns:p14="http://schemas.microsoft.com/office/powerpoint/2010/main" val="1099259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1-3-1.</a:t>
            </a:r>
            <a:r>
              <a:rPr lang="ja-JP" altLang="en-US"/>
              <a:t>学びの場</a:t>
            </a:r>
            <a:endParaRPr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861439"/>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ja-JP" altLang="en-US"/>
              <a:t>ここでは、ＩＴ技術者がどんなところで最新の技術を学んでいるのか、普段どんなところに行っているのか、を説明したいと思います。</a:t>
            </a:r>
            <a:endParaRPr kumimoji="1" lang="ja-JP" altLang="en-US" dirty="0"/>
          </a:p>
        </p:txBody>
      </p:sp>
      <p:graphicFrame>
        <p:nvGraphicFramePr>
          <p:cNvPr id="2" name="表 2">
            <a:extLst>
              <a:ext uri="{FF2B5EF4-FFF2-40B4-BE49-F238E27FC236}">
                <a16:creationId xmlns:a16="http://schemas.microsoft.com/office/drawing/2014/main" id="{6673DE8F-4494-1825-FF9A-A6EFB1C1B930}"/>
              </a:ext>
            </a:extLst>
          </p:cNvPr>
          <p:cNvGraphicFramePr>
            <a:graphicFrameLocks noGrp="1"/>
          </p:cNvGraphicFramePr>
          <p:nvPr>
            <p:extLst>
              <p:ext uri="{D42A27DB-BD31-4B8C-83A1-F6EECF244321}">
                <p14:modId xmlns:p14="http://schemas.microsoft.com/office/powerpoint/2010/main" val="3585992485"/>
              </p:ext>
            </p:extLst>
          </p:nvPr>
        </p:nvGraphicFramePr>
        <p:xfrm>
          <a:off x="383308" y="3344198"/>
          <a:ext cx="11522943" cy="2377440"/>
        </p:xfrm>
        <a:graphic>
          <a:graphicData uri="http://schemas.openxmlformats.org/drawingml/2006/table">
            <a:tbl>
              <a:tblPr firstRow="1" bandRow="1">
                <a:tableStyleId>{5C22544A-7EE6-4342-B048-85BDC9FD1C3A}</a:tableStyleId>
              </a:tblPr>
              <a:tblGrid>
                <a:gridCol w="1240434">
                  <a:extLst>
                    <a:ext uri="{9D8B030D-6E8A-4147-A177-3AD203B41FA5}">
                      <a16:colId xmlns:a16="http://schemas.microsoft.com/office/drawing/2014/main" val="4277533538"/>
                    </a:ext>
                  </a:extLst>
                </a:gridCol>
                <a:gridCol w="1240434">
                  <a:extLst>
                    <a:ext uri="{9D8B030D-6E8A-4147-A177-3AD203B41FA5}">
                      <a16:colId xmlns:a16="http://schemas.microsoft.com/office/drawing/2014/main" val="3609313235"/>
                    </a:ext>
                  </a:extLst>
                </a:gridCol>
                <a:gridCol w="3140230">
                  <a:extLst>
                    <a:ext uri="{9D8B030D-6E8A-4147-A177-3AD203B41FA5}">
                      <a16:colId xmlns:a16="http://schemas.microsoft.com/office/drawing/2014/main" val="4127520143"/>
                    </a:ext>
                  </a:extLst>
                </a:gridCol>
                <a:gridCol w="5901845">
                  <a:extLst>
                    <a:ext uri="{9D8B030D-6E8A-4147-A177-3AD203B41FA5}">
                      <a16:colId xmlns:a16="http://schemas.microsoft.com/office/drawing/2014/main" val="3154426332"/>
                    </a:ext>
                  </a:extLst>
                </a:gridCol>
              </a:tblGrid>
              <a:tr h="0">
                <a:tc>
                  <a:txBody>
                    <a:bodyPr/>
                    <a:lstStyle/>
                    <a:p>
                      <a:r>
                        <a:rPr kumimoji="1" lang="ja-JP" altLang="en-US" sz="1200"/>
                        <a:t>分野</a:t>
                      </a:r>
                    </a:p>
                  </a:txBody>
                  <a:tcPr/>
                </a:tc>
                <a:tc>
                  <a:txBody>
                    <a:bodyPr/>
                    <a:lstStyle/>
                    <a:p>
                      <a:r>
                        <a:rPr kumimoji="1" lang="ja-JP" altLang="en-US" sz="1200"/>
                        <a:t>主催</a:t>
                      </a:r>
                    </a:p>
                  </a:txBody>
                  <a:tcPr/>
                </a:tc>
                <a:tc>
                  <a:txBody>
                    <a:bodyPr/>
                    <a:lstStyle/>
                    <a:p>
                      <a:r>
                        <a:rPr kumimoji="1" lang="ja-JP" altLang="en-US" sz="1200"/>
                        <a:t>名称</a:t>
                      </a:r>
                    </a:p>
                  </a:txBody>
                  <a:tcPr/>
                </a:tc>
                <a:tc>
                  <a:txBody>
                    <a:bodyPr/>
                    <a:lstStyle/>
                    <a:p>
                      <a:r>
                        <a:rPr kumimoji="1" lang="ja-JP" altLang="en-US" sz="1200"/>
                        <a:t>説明</a:t>
                      </a:r>
                    </a:p>
                  </a:txBody>
                  <a:tcPr/>
                </a:tc>
                <a:extLst>
                  <a:ext uri="{0D108BD9-81ED-4DB2-BD59-A6C34878D82A}">
                    <a16:rowId xmlns:a16="http://schemas.microsoft.com/office/drawing/2014/main" val="4172398517"/>
                  </a:ext>
                </a:extLst>
              </a:tr>
              <a:tr h="0">
                <a:tc>
                  <a:txBody>
                    <a:bodyPr/>
                    <a:lstStyle/>
                    <a:p>
                      <a:r>
                        <a:rPr kumimoji="1" lang="ja-JP" altLang="en-US" sz="1200"/>
                        <a:t>混合</a:t>
                      </a:r>
                    </a:p>
                  </a:txBody>
                  <a:tcPr/>
                </a:tc>
                <a:tc>
                  <a:txBody>
                    <a:bodyPr/>
                    <a:lstStyle/>
                    <a:p>
                      <a:endParaRPr kumimoji="1" lang="ja-JP" altLang="en-US" sz="1200"/>
                    </a:p>
                  </a:txBody>
                  <a:tcPr/>
                </a:tc>
                <a:tc>
                  <a:txBody>
                    <a:bodyPr/>
                    <a:lstStyle/>
                    <a:p>
                      <a:r>
                        <a:rPr kumimoji="1" lang="en-US" altLang="ja-JP" sz="1200"/>
                        <a:t>TECH PLAY</a:t>
                      </a:r>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1842916211"/>
                  </a:ext>
                </a:extLst>
              </a:tr>
              <a:tr h="0">
                <a:tc>
                  <a:txBody>
                    <a:bodyPr/>
                    <a:lstStyle/>
                    <a:p>
                      <a:r>
                        <a:rPr kumimoji="1" lang="ja-JP" altLang="en-US" sz="1200"/>
                        <a:t>混合</a:t>
                      </a:r>
                    </a:p>
                  </a:txBody>
                  <a:tcPr/>
                </a:tc>
                <a:tc>
                  <a:txBody>
                    <a:bodyPr/>
                    <a:lstStyle/>
                    <a:p>
                      <a:r>
                        <a:rPr kumimoji="1" lang="en-US" altLang="ja-JP" sz="1200"/>
                        <a:t>Microsoft</a:t>
                      </a:r>
                      <a:endParaRPr kumimoji="1" lang="ja-JP" altLang="en-US" sz="1200"/>
                    </a:p>
                  </a:txBody>
                  <a:tcPr/>
                </a:tc>
                <a:tc>
                  <a:txBody>
                    <a:bodyPr/>
                    <a:lstStyle/>
                    <a:p>
                      <a:r>
                        <a:rPr kumimoji="1" lang="en-US" altLang="ja-JP" sz="1200"/>
                        <a:t>Virtual Training Days</a:t>
                      </a:r>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217069539"/>
                  </a:ext>
                </a:extLst>
              </a:tr>
              <a:tr h="0">
                <a:tc>
                  <a:txBody>
                    <a:bodyPr/>
                    <a:lstStyle/>
                    <a:p>
                      <a:r>
                        <a:rPr kumimoji="1" lang="ja-JP" altLang="en-US" sz="1200"/>
                        <a:t>混合</a:t>
                      </a:r>
                    </a:p>
                  </a:txBody>
                  <a:tcPr/>
                </a:tc>
                <a:tc>
                  <a:txBody>
                    <a:bodyPr/>
                    <a:lstStyle/>
                    <a:p>
                      <a:endParaRPr kumimoji="1" lang="ja-JP" altLang="en-US" sz="1200"/>
                    </a:p>
                  </a:txBody>
                  <a:tcPr/>
                </a:tc>
                <a:tc>
                  <a:txBody>
                    <a:bodyPr/>
                    <a:lstStyle/>
                    <a:p>
                      <a:r>
                        <a:rPr kumimoji="1" lang="en-US" altLang="ja-JP" sz="1200"/>
                        <a:t>connpass</a:t>
                      </a:r>
                      <a:r>
                        <a:rPr kumimoji="1" lang="ja-JP" altLang="en-US" sz="1200"/>
                        <a:t>：</a:t>
                      </a:r>
                      <a:r>
                        <a:rPr kumimoji="1" lang="en-US" altLang="ja-JP" sz="1200"/>
                        <a:t>IT</a:t>
                      </a:r>
                      <a:r>
                        <a:rPr kumimoji="1" lang="ja-JP" altLang="en-US" sz="1200"/>
                        <a:t>勉強会カレンダー</a:t>
                      </a:r>
                    </a:p>
                  </a:txBody>
                  <a:tcPr/>
                </a:tc>
                <a:tc>
                  <a:txBody>
                    <a:bodyPr/>
                    <a:lstStyle/>
                    <a:p>
                      <a:endParaRPr kumimoji="1" lang="ja-JP" altLang="en-US" sz="1200"/>
                    </a:p>
                  </a:txBody>
                  <a:tcPr/>
                </a:tc>
                <a:extLst>
                  <a:ext uri="{0D108BD9-81ED-4DB2-BD59-A6C34878D82A}">
                    <a16:rowId xmlns:a16="http://schemas.microsoft.com/office/drawing/2014/main" val="2728073822"/>
                  </a:ext>
                </a:extLst>
              </a:tr>
              <a:tr h="0">
                <a:tc>
                  <a:txBody>
                    <a:bodyPr/>
                    <a:lstStyle/>
                    <a:p>
                      <a:r>
                        <a:rPr kumimoji="1" lang="ja-JP" altLang="en-US" sz="1200"/>
                        <a:t>ネットワーク系</a:t>
                      </a:r>
                    </a:p>
                  </a:txBody>
                  <a:tcPr/>
                </a:tc>
                <a:tc>
                  <a:txBody>
                    <a:bodyPr/>
                    <a:lstStyle/>
                    <a:p>
                      <a:endParaRPr kumimoji="1" lang="ja-JP" altLang="en-US" sz="1200"/>
                    </a:p>
                  </a:txBody>
                  <a:tcPr/>
                </a:tc>
                <a:tc>
                  <a:txBody>
                    <a:bodyPr/>
                    <a:lstStyle/>
                    <a:p>
                      <a:r>
                        <a:rPr kumimoji="1" lang="en-US" altLang="ja-JP" sz="1200"/>
                        <a:t>JANOG Meeting(Japan Network Operator's Group)</a:t>
                      </a:r>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1810598013"/>
                  </a:ext>
                </a:extLst>
              </a:tr>
              <a:tr h="0">
                <a:tc>
                  <a:txBody>
                    <a:bodyPr/>
                    <a:lstStyle/>
                    <a:p>
                      <a:r>
                        <a:rPr kumimoji="1" lang="ja-JP" altLang="en-US" sz="1200"/>
                        <a:t>開発系</a:t>
                      </a:r>
                    </a:p>
                  </a:txBody>
                  <a:tcPr/>
                </a:tc>
                <a:tc>
                  <a:txBody>
                    <a:bodyPr/>
                    <a:lstStyle/>
                    <a:p>
                      <a:endParaRPr kumimoji="1" lang="ja-JP" altLang="en-US" sz="1200"/>
                    </a:p>
                  </a:txBody>
                  <a:tcPr/>
                </a:tc>
                <a:tc>
                  <a:txBody>
                    <a:bodyPr/>
                    <a:lstStyle/>
                    <a:p>
                      <a:r>
                        <a:rPr kumimoji="1" lang="en-US" altLang="ja-JP" sz="1200"/>
                        <a:t>Developers Summit</a:t>
                      </a:r>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544156192"/>
                  </a:ext>
                </a:extLst>
              </a:tr>
              <a:tr h="0">
                <a:tc>
                  <a:txBody>
                    <a:bodyPr/>
                    <a:lstStyle/>
                    <a:p>
                      <a:r>
                        <a:rPr kumimoji="1" lang="ja-JP" altLang="en-US" sz="1200"/>
                        <a:t>セキュリティ</a:t>
                      </a:r>
                    </a:p>
                  </a:txBody>
                  <a:tcPr/>
                </a:tc>
                <a:tc>
                  <a:txBody>
                    <a:bodyPr/>
                    <a:lstStyle/>
                    <a:p>
                      <a:endParaRPr kumimoji="1" lang="ja-JP" altLang="en-US" sz="1200"/>
                    </a:p>
                  </a:txBody>
                  <a:tcPr/>
                </a:tc>
                <a:tc>
                  <a:txBody>
                    <a:bodyPr/>
                    <a:lstStyle/>
                    <a:p>
                      <a:r>
                        <a:rPr kumimoji="1" lang="en-US" altLang="ja-JP" sz="1200"/>
                        <a:t>SECCON(Security Contest)</a:t>
                      </a:r>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3215816480"/>
                  </a:ext>
                </a:extLst>
              </a:tr>
              <a:tr h="0">
                <a:tc>
                  <a:txBody>
                    <a:bodyPr/>
                    <a:lstStyle/>
                    <a:p>
                      <a:r>
                        <a:rPr kumimoji="1" lang="ja-JP" altLang="en-US" sz="1200"/>
                        <a:t>セキュリティ</a:t>
                      </a:r>
                    </a:p>
                  </a:txBody>
                  <a:tcPr/>
                </a:tc>
                <a:tc>
                  <a:txBody>
                    <a:bodyPr/>
                    <a:lstStyle/>
                    <a:p>
                      <a:endParaRPr kumimoji="1" lang="ja-JP" altLang="en-US" sz="1200"/>
                    </a:p>
                  </a:txBody>
                  <a:tcPr/>
                </a:tc>
                <a:tc>
                  <a:txBody>
                    <a:bodyPr/>
                    <a:lstStyle/>
                    <a:p>
                      <a:r>
                        <a:rPr kumimoji="1" lang="en-US" altLang="ja-JP" sz="1200"/>
                        <a:t>CTF Time:</a:t>
                      </a:r>
                      <a:r>
                        <a:rPr kumimoji="1" lang="ja-JP" altLang="en-US" sz="1200"/>
                        <a:t>イベントカレンダー</a:t>
                      </a:r>
                    </a:p>
                  </a:txBody>
                  <a:tcPr/>
                </a:tc>
                <a:tc>
                  <a:txBody>
                    <a:bodyPr/>
                    <a:lstStyle/>
                    <a:p>
                      <a:endParaRPr kumimoji="1" lang="ja-JP" altLang="en-US" sz="1200"/>
                    </a:p>
                  </a:txBody>
                  <a:tcPr/>
                </a:tc>
                <a:extLst>
                  <a:ext uri="{0D108BD9-81ED-4DB2-BD59-A6C34878D82A}">
                    <a16:rowId xmlns:a16="http://schemas.microsoft.com/office/drawing/2014/main" val="1894555316"/>
                  </a:ext>
                </a:extLst>
              </a:tr>
            </a:tbl>
          </a:graphicData>
        </a:graphic>
      </p:graphicFrame>
    </p:spTree>
    <p:extLst>
      <p:ext uri="{BB962C8B-B14F-4D97-AF65-F5344CB8AC3E}">
        <p14:creationId xmlns:p14="http://schemas.microsoft.com/office/powerpoint/2010/main" val="37724155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1-3-1.</a:t>
            </a:r>
            <a:r>
              <a:rPr lang="ja-JP" altLang="en-US"/>
              <a:t>学びの場</a:t>
            </a:r>
            <a:endParaRPr lang="ja-JP" altLang="en-US" dirty="0"/>
          </a:p>
        </p:txBody>
      </p:sp>
      <p:sp>
        <p:nvSpPr>
          <p:cNvPr id="3" name="テキスト プレースホルダー 2">
            <a:extLst>
              <a:ext uri="{FF2B5EF4-FFF2-40B4-BE49-F238E27FC236}">
                <a16:creationId xmlns:a16="http://schemas.microsoft.com/office/drawing/2014/main" id="{441D8375-28C8-918A-3EC2-057E68C0997D}"/>
              </a:ext>
            </a:extLst>
          </p:cNvPr>
          <p:cNvSpPr>
            <a:spLocks noGrp="1"/>
          </p:cNvSpPr>
          <p:nvPr>
            <p:ph type="body" sz="quarter" idx="14"/>
          </p:nvPr>
        </p:nvSpPr>
        <p:spPr/>
        <p:txBody>
          <a:bodyPr/>
          <a:lstStyle/>
          <a:p>
            <a:r>
              <a:rPr lang="en-US" altLang="ja-JP"/>
              <a:t>TECH PLAY</a:t>
            </a:r>
            <a:endParaRPr lang="ja-JP" altLang="en-US"/>
          </a:p>
        </p:txBody>
      </p:sp>
      <p:pic>
        <p:nvPicPr>
          <p:cNvPr id="8" name="図 7">
            <a:extLst>
              <a:ext uri="{FF2B5EF4-FFF2-40B4-BE49-F238E27FC236}">
                <a16:creationId xmlns:a16="http://schemas.microsoft.com/office/drawing/2014/main" id="{D9451D0D-5F74-D65A-F350-55506EE6DCE4}"/>
              </a:ext>
            </a:extLst>
          </p:cNvPr>
          <p:cNvPicPr>
            <a:picLocks noChangeAspect="1"/>
          </p:cNvPicPr>
          <p:nvPr/>
        </p:nvPicPr>
        <p:blipFill>
          <a:blip r:embed="rId2"/>
          <a:stretch>
            <a:fillRect/>
          </a:stretch>
        </p:blipFill>
        <p:spPr>
          <a:xfrm>
            <a:off x="5694219" y="1819403"/>
            <a:ext cx="6248738" cy="4470560"/>
          </a:xfrm>
          <a:prstGeom prst="rect">
            <a:avLst/>
          </a:prstGeom>
        </p:spPr>
      </p:pic>
      <p:sp>
        <p:nvSpPr>
          <p:cNvPr id="11" name="テキスト ボックス 10">
            <a:extLst>
              <a:ext uri="{FF2B5EF4-FFF2-40B4-BE49-F238E27FC236}">
                <a16:creationId xmlns:a16="http://schemas.microsoft.com/office/drawing/2014/main" id="{408FC174-5137-B2B1-0A92-38EA3471CF64}"/>
              </a:ext>
            </a:extLst>
          </p:cNvPr>
          <p:cNvSpPr txBox="1"/>
          <p:nvPr/>
        </p:nvSpPr>
        <p:spPr>
          <a:xfrm>
            <a:off x="678872" y="1427075"/>
            <a:ext cx="3671455" cy="276999"/>
          </a:xfrm>
          <a:prstGeom prst="rect">
            <a:avLst/>
          </a:prstGeom>
          <a:noFill/>
        </p:spPr>
        <p:txBody>
          <a:bodyPr wrap="square">
            <a:spAutoFit/>
          </a:bodyPr>
          <a:lstStyle/>
          <a:p>
            <a:r>
              <a:rPr lang="ja-JP" altLang="en-US" sz="1200"/>
              <a:t>https://techplay.jp/calendar/2023-10</a:t>
            </a:r>
          </a:p>
        </p:txBody>
      </p:sp>
      <p:sp>
        <p:nvSpPr>
          <p:cNvPr id="2" name="テキスト ボックス 1">
            <a:extLst>
              <a:ext uri="{FF2B5EF4-FFF2-40B4-BE49-F238E27FC236}">
                <a16:creationId xmlns:a16="http://schemas.microsoft.com/office/drawing/2014/main" id="{5CD3879D-E3EA-00F9-604A-B487E99A7ABC}"/>
              </a:ext>
            </a:extLst>
          </p:cNvPr>
          <p:cNvSpPr txBox="1"/>
          <p:nvPr/>
        </p:nvSpPr>
        <p:spPr>
          <a:xfrm>
            <a:off x="267629" y="2119223"/>
            <a:ext cx="5426591" cy="3416320"/>
          </a:xfrm>
          <a:prstGeom prst="rect">
            <a:avLst/>
          </a:prstGeom>
          <a:noFill/>
        </p:spPr>
        <p:txBody>
          <a:bodyPr wrap="square" rtlCol="0">
            <a:spAutoFit/>
          </a:bodyPr>
          <a:lstStyle/>
          <a:p>
            <a:r>
              <a:rPr kumimoji="1" lang="ja-JP" altLang="en-US"/>
              <a:t>テクノロジーに関わる面白そうな勉強会が簡単に見つかればいいのに！という思いから、</a:t>
            </a:r>
            <a:r>
              <a:rPr kumimoji="1" lang="en-US" altLang="ja-JP"/>
              <a:t>IT</a:t>
            </a:r>
            <a:r>
              <a:rPr kumimoji="1" lang="ja-JP" altLang="en-US"/>
              <a:t>系の様々なイベント・勉強会・交流会・カンファレンスなどの情報を集約して掲載する「</a:t>
            </a:r>
            <a:r>
              <a:rPr kumimoji="1" lang="en-US" altLang="ja-JP"/>
              <a:t>TECH PLAY</a:t>
            </a:r>
            <a:r>
              <a:rPr kumimoji="1" lang="ja-JP" altLang="en-US"/>
              <a:t>［テックプレイ］」が生まれました。</a:t>
            </a:r>
          </a:p>
          <a:p>
            <a:r>
              <a:rPr kumimoji="1" lang="ja-JP" altLang="en-US"/>
              <a:t>現在はイベント情報だけでなく、スキルアップやキャリアアップのためのテック記事・技術ブログも掲載しています。</a:t>
            </a:r>
          </a:p>
          <a:p>
            <a:endParaRPr kumimoji="1" lang="ja-JP" altLang="en-US"/>
          </a:p>
          <a:p>
            <a:r>
              <a:rPr kumimoji="1" lang="ja-JP" altLang="en-US"/>
              <a:t>また、集めた情報を掲載するだけでなく、イベントページを作成・公開できるようなイベント管理機能も無料で提供しています。</a:t>
            </a:r>
          </a:p>
        </p:txBody>
      </p:sp>
    </p:spTree>
    <p:extLst>
      <p:ext uri="{BB962C8B-B14F-4D97-AF65-F5344CB8AC3E}">
        <p14:creationId xmlns:p14="http://schemas.microsoft.com/office/powerpoint/2010/main" val="2235526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1-1-1.IT</a:t>
            </a:r>
            <a:r>
              <a:rPr lang="ja-JP" altLang="en-US" dirty="0"/>
              <a:t>技術者のイメージ</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調査結果からＩＴ技術者の実態を把握する</a:t>
            </a:r>
          </a:p>
        </p:txBody>
      </p:sp>
      <p:sp>
        <p:nvSpPr>
          <p:cNvPr id="2" name="テキスト ボックス 1">
            <a:extLst>
              <a:ext uri="{FF2B5EF4-FFF2-40B4-BE49-F238E27FC236}">
                <a16:creationId xmlns:a16="http://schemas.microsoft.com/office/drawing/2014/main" id="{062F842C-9B09-A4F2-219A-751CE6A22B1B}"/>
              </a:ext>
            </a:extLst>
          </p:cNvPr>
          <p:cNvSpPr txBox="1"/>
          <p:nvPr/>
        </p:nvSpPr>
        <p:spPr>
          <a:xfrm>
            <a:off x="5029199" y="6418384"/>
            <a:ext cx="6322565" cy="307777"/>
          </a:xfrm>
          <a:prstGeom prst="rect">
            <a:avLst/>
          </a:prstGeom>
          <a:noFill/>
        </p:spPr>
        <p:txBody>
          <a:bodyPr wrap="none" rtlCol="0">
            <a:spAutoFit/>
          </a:bodyPr>
          <a:lstStyle/>
          <a:p>
            <a:r>
              <a:rPr kumimoji="1" lang="en-US" altLang="ja-JP" sz="1400"/>
              <a:t>https://www.meti.go.jp/policy/it_policy/jinzai/houkokusyo.pdf</a:t>
            </a:r>
            <a:endParaRPr kumimoji="1" lang="ja-JP" altLang="en-US" sz="1400"/>
          </a:p>
        </p:txBody>
      </p:sp>
      <p:sp>
        <p:nvSpPr>
          <p:cNvPr id="3" name="テキスト ボックス 2">
            <a:extLst>
              <a:ext uri="{FF2B5EF4-FFF2-40B4-BE49-F238E27FC236}">
                <a16:creationId xmlns:a16="http://schemas.microsoft.com/office/drawing/2014/main" id="{A0268796-1D8C-2026-385D-00E5F6B5C807}"/>
              </a:ext>
            </a:extLst>
          </p:cNvPr>
          <p:cNvSpPr txBox="1"/>
          <p:nvPr/>
        </p:nvSpPr>
        <p:spPr>
          <a:xfrm>
            <a:off x="720969" y="1420633"/>
            <a:ext cx="5732660" cy="400110"/>
          </a:xfrm>
          <a:prstGeom prst="rect">
            <a:avLst/>
          </a:prstGeom>
          <a:noFill/>
        </p:spPr>
        <p:txBody>
          <a:bodyPr wrap="none" rtlCol="0">
            <a:spAutoFit/>
          </a:bodyPr>
          <a:lstStyle/>
          <a:p>
            <a:r>
              <a:rPr kumimoji="1" lang="ja-JP" altLang="en-US" sz="2000" b="1" u="sng"/>
              <a:t>・</a:t>
            </a:r>
            <a:r>
              <a:rPr kumimoji="1" lang="en-US" altLang="ja-JP" sz="2000" b="1" u="sng"/>
              <a:t>IT</a:t>
            </a:r>
            <a:r>
              <a:rPr kumimoji="1" lang="ja-JP" altLang="en-US" sz="2000" b="1" u="sng"/>
              <a:t>エンジニアの高い離職率：　メンタル、体調不良</a:t>
            </a:r>
          </a:p>
        </p:txBody>
      </p:sp>
      <p:sp>
        <p:nvSpPr>
          <p:cNvPr id="4" name="テキスト ボックス 3">
            <a:extLst>
              <a:ext uri="{FF2B5EF4-FFF2-40B4-BE49-F238E27FC236}">
                <a16:creationId xmlns:a16="http://schemas.microsoft.com/office/drawing/2014/main" id="{18C45880-91F5-D85D-B955-1DA670F795A0}"/>
              </a:ext>
            </a:extLst>
          </p:cNvPr>
          <p:cNvSpPr txBox="1"/>
          <p:nvPr/>
        </p:nvSpPr>
        <p:spPr>
          <a:xfrm>
            <a:off x="1125415" y="1800212"/>
            <a:ext cx="10392508" cy="923330"/>
          </a:xfrm>
          <a:prstGeom prst="rect">
            <a:avLst/>
          </a:prstGeom>
          <a:noFill/>
        </p:spPr>
        <p:txBody>
          <a:bodyPr wrap="square" rtlCol="0">
            <a:spAutoFit/>
          </a:bodyPr>
          <a:lstStyle/>
          <a:p>
            <a:r>
              <a:rPr kumimoji="1" lang="ja-JP" altLang="en-US"/>
              <a:t>上記のような問題が原因となり、</a:t>
            </a:r>
            <a:r>
              <a:rPr kumimoji="1" lang="ja-JP" altLang="en-US">
                <a:highlight>
                  <a:srgbClr val="FFFF00"/>
                </a:highlight>
              </a:rPr>
              <a:t>体調を崩したりメンタル面の不調を訴えたりする人が後を絶ちません</a:t>
            </a:r>
            <a:r>
              <a:rPr kumimoji="1" lang="ja-JP" altLang="en-US"/>
              <a:t>でした。厚生労働省の離職率調査によると、</a:t>
            </a:r>
            <a:r>
              <a:rPr kumimoji="1" lang="en-US" altLang="ja-JP"/>
              <a:t>IT</a:t>
            </a:r>
            <a:r>
              <a:rPr kumimoji="1" lang="ja-JP" altLang="en-US"/>
              <a:t>業界の平均離職率は</a:t>
            </a:r>
            <a:r>
              <a:rPr kumimoji="1" lang="en-US" altLang="ja-JP"/>
              <a:t>11.8%</a:t>
            </a:r>
            <a:r>
              <a:rPr kumimoji="1" lang="ja-JP" altLang="en-US"/>
              <a:t>程ですが、実際には</a:t>
            </a:r>
            <a:r>
              <a:rPr kumimoji="1" lang="en-US" altLang="ja-JP"/>
              <a:t>1%</a:t>
            </a:r>
            <a:r>
              <a:rPr kumimoji="1" lang="ja-JP" altLang="en-US"/>
              <a:t>以下の大手企業もあれば</a:t>
            </a:r>
            <a:r>
              <a:rPr kumimoji="1" lang="en-US" altLang="ja-JP"/>
              <a:t>30%</a:t>
            </a:r>
            <a:r>
              <a:rPr kumimoji="1" lang="ja-JP" altLang="en-US"/>
              <a:t>を超える中小やベンチャー企業もあります。</a:t>
            </a:r>
          </a:p>
        </p:txBody>
      </p:sp>
    </p:spTree>
    <p:extLst>
      <p:ext uri="{BB962C8B-B14F-4D97-AF65-F5344CB8AC3E}">
        <p14:creationId xmlns:p14="http://schemas.microsoft.com/office/powerpoint/2010/main" val="13173453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1-3-1.</a:t>
            </a:r>
            <a:r>
              <a:rPr lang="ja-JP" altLang="en-US"/>
              <a:t>学びの場</a:t>
            </a:r>
            <a:endParaRPr lang="ja-JP" altLang="en-US" dirty="0"/>
          </a:p>
        </p:txBody>
      </p:sp>
      <p:sp>
        <p:nvSpPr>
          <p:cNvPr id="3" name="テキスト プレースホルダー 2">
            <a:extLst>
              <a:ext uri="{FF2B5EF4-FFF2-40B4-BE49-F238E27FC236}">
                <a16:creationId xmlns:a16="http://schemas.microsoft.com/office/drawing/2014/main" id="{441D8375-28C8-918A-3EC2-057E68C0997D}"/>
              </a:ext>
            </a:extLst>
          </p:cNvPr>
          <p:cNvSpPr>
            <a:spLocks noGrp="1"/>
          </p:cNvSpPr>
          <p:nvPr>
            <p:ph type="body" sz="quarter" idx="14"/>
          </p:nvPr>
        </p:nvSpPr>
        <p:spPr/>
        <p:txBody>
          <a:bodyPr/>
          <a:lstStyle/>
          <a:p>
            <a:r>
              <a:rPr lang="en-US" altLang="ja-JP"/>
              <a:t>Microsoft Virtual Training Days</a:t>
            </a:r>
            <a:endParaRPr lang="ja-JP" altLang="en-US"/>
          </a:p>
        </p:txBody>
      </p:sp>
      <p:sp>
        <p:nvSpPr>
          <p:cNvPr id="4" name="テキスト ボックス 3">
            <a:extLst>
              <a:ext uri="{FF2B5EF4-FFF2-40B4-BE49-F238E27FC236}">
                <a16:creationId xmlns:a16="http://schemas.microsoft.com/office/drawing/2014/main" id="{0EA936F1-7153-C129-616E-8E2026721A50}"/>
              </a:ext>
            </a:extLst>
          </p:cNvPr>
          <p:cNvSpPr txBox="1"/>
          <p:nvPr/>
        </p:nvSpPr>
        <p:spPr>
          <a:xfrm>
            <a:off x="690924" y="1442464"/>
            <a:ext cx="10792690" cy="246221"/>
          </a:xfrm>
          <a:prstGeom prst="rect">
            <a:avLst/>
          </a:prstGeom>
          <a:noFill/>
        </p:spPr>
        <p:txBody>
          <a:bodyPr wrap="square">
            <a:spAutoFit/>
          </a:bodyPr>
          <a:lstStyle/>
          <a:p>
            <a:r>
              <a:rPr lang="ja-JP" altLang="en-US" sz="1000"/>
              <a:t>https://events.microsoft.com/ja-jp/mvtd?language=%E6%97%A5%E6%9C%AC%E8%AA%9E&amp;clientTimeZone=1&amp;startTime=08:00&amp;endTime=17:00</a:t>
            </a:r>
          </a:p>
        </p:txBody>
      </p:sp>
      <p:pic>
        <p:nvPicPr>
          <p:cNvPr id="6" name="図 5">
            <a:extLst>
              <a:ext uri="{FF2B5EF4-FFF2-40B4-BE49-F238E27FC236}">
                <a16:creationId xmlns:a16="http://schemas.microsoft.com/office/drawing/2014/main" id="{078C68FB-6EE8-8F34-230F-30D813114730}"/>
              </a:ext>
            </a:extLst>
          </p:cNvPr>
          <p:cNvPicPr>
            <a:picLocks noChangeAspect="1"/>
          </p:cNvPicPr>
          <p:nvPr/>
        </p:nvPicPr>
        <p:blipFill>
          <a:blip r:embed="rId2"/>
          <a:stretch>
            <a:fillRect/>
          </a:stretch>
        </p:blipFill>
        <p:spPr>
          <a:xfrm>
            <a:off x="6687748" y="2438400"/>
            <a:ext cx="5218502" cy="3616036"/>
          </a:xfrm>
          <a:prstGeom prst="rect">
            <a:avLst/>
          </a:prstGeom>
        </p:spPr>
      </p:pic>
      <p:sp>
        <p:nvSpPr>
          <p:cNvPr id="2" name="テキスト ボックス 1">
            <a:extLst>
              <a:ext uri="{FF2B5EF4-FFF2-40B4-BE49-F238E27FC236}">
                <a16:creationId xmlns:a16="http://schemas.microsoft.com/office/drawing/2014/main" id="{5E78F90C-B628-B8EA-DBAA-D56B87559D77}"/>
              </a:ext>
            </a:extLst>
          </p:cNvPr>
          <p:cNvSpPr txBox="1"/>
          <p:nvPr/>
        </p:nvSpPr>
        <p:spPr>
          <a:xfrm>
            <a:off x="429491" y="2578308"/>
            <a:ext cx="6136201" cy="1754326"/>
          </a:xfrm>
          <a:prstGeom prst="rect">
            <a:avLst/>
          </a:prstGeom>
          <a:noFill/>
        </p:spPr>
        <p:txBody>
          <a:bodyPr wrap="square" rtlCol="0">
            <a:spAutoFit/>
          </a:bodyPr>
          <a:lstStyle/>
          <a:p>
            <a:r>
              <a:rPr kumimoji="1" lang="en-US" altLang="ja-JP"/>
              <a:t>Microsoft Virtual Training Days </a:t>
            </a:r>
            <a:r>
              <a:rPr kumimoji="1" lang="ja-JP" altLang="en-US"/>
              <a:t>は、各ソリューションを最大限にご活用いただくための無料オンライン トレーニングです。さまざまな技術トピックをご紹介し、皆様からのご質問にマイクロソフトのエキスパートがリアルタイムでお答えします。また、各種</a:t>
            </a:r>
            <a:r>
              <a:rPr kumimoji="1" lang="en-US" altLang="ja-JP"/>
              <a:t>Microsoft</a:t>
            </a:r>
            <a:r>
              <a:rPr kumimoji="1" lang="ja-JP" altLang="en-US"/>
              <a:t>認定資格受験へ向けての学習コンテンツとしてもご活用いただけます。</a:t>
            </a:r>
          </a:p>
        </p:txBody>
      </p:sp>
    </p:spTree>
    <p:extLst>
      <p:ext uri="{BB962C8B-B14F-4D97-AF65-F5344CB8AC3E}">
        <p14:creationId xmlns:p14="http://schemas.microsoft.com/office/powerpoint/2010/main" val="35720304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42A66-B763-B200-7C62-19FE15E4DF9B}"/>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C6699814-E38B-2FCB-6252-F519FBAB9AB8}"/>
              </a:ext>
            </a:extLst>
          </p:cNvPr>
          <p:cNvSpPr>
            <a:spLocks noGrp="1"/>
          </p:cNvSpPr>
          <p:nvPr>
            <p:ph type="body" sz="quarter" idx="14"/>
          </p:nvPr>
        </p:nvSpPr>
        <p:spPr/>
        <p:txBody>
          <a:bodyPr/>
          <a:lstStyle/>
          <a:p>
            <a:r>
              <a:rPr kumimoji="1" lang="en-US" altLang="ja-JP"/>
              <a:t>connpass</a:t>
            </a:r>
            <a:r>
              <a:rPr kumimoji="1" lang="ja-JP" altLang="en-US"/>
              <a:t>：</a:t>
            </a:r>
            <a:r>
              <a:rPr kumimoji="1" lang="en-US" altLang="ja-JP"/>
              <a:t>IT</a:t>
            </a:r>
            <a:r>
              <a:rPr kumimoji="1" lang="ja-JP" altLang="en-US"/>
              <a:t>勉強会カレンダー</a:t>
            </a:r>
          </a:p>
        </p:txBody>
      </p:sp>
      <p:pic>
        <p:nvPicPr>
          <p:cNvPr id="6" name="図 5">
            <a:extLst>
              <a:ext uri="{FF2B5EF4-FFF2-40B4-BE49-F238E27FC236}">
                <a16:creationId xmlns:a16="http://schemas.microsoft.com/office/drawing/2014/main" id="{01641CDF-4BAF-78F2-E344-C1505DBF1673}"/>
              </a:ext>
            </a:extLst>
          </p:cNvPr>
          <p:cNvPicPr>
            <a:picLocks noChangeAspect="1"/>
          </p:cNvPicPr>
          <p:nvPr/>
        </p:nvPicPr>
        <p:blipFill>
          <a:blip r:embed="rId2"/>
          <a:stretch>
            <a:fillRect/>
          </a:stretch>
        </p:blipFill>
        <p:spPr>
          <a:xfrm>
            <a:off x="6598154" y="2452255"/>
            <a:ext cx="5344802" cy="3823854"/>
          </a:xfrm>
          <a:prstGeom prst="rect">
            <a:avLst/>
          </a:prstGeom>
        </p:spPr>
      </p:pic>
      <p:sp>
        <p:nvSpPr>
          <p:cNvPr id="8" name="テキスト ボックス 7">
            <a:extLst>
              <a:ext uri="{FF2B5EF4-FFF2-40B4-BE49-F238E27FC236}">
                <a16:creationId xmlns:a16="http://schemas.microsoft.com/office/drawing/2014/main" id="{EC71FA58-5F71-0B9E-C5B4-B31F4000F3BF}"/>
              </a:ext>
            </a:extLst>
          </p:cNvPr>
          <p:cNvSpPr txBox="1"/>
          <p:nvPr/>
        </p:nvSpPr>
        <p:spPr>
          <a:xfrm>
            <a:off x="762000" y="1631065"/>
            <a:ext cx="6096000" cy="369332"/>
          </a:xfrm>
          <a:prstGeom prst="rect">
            <a:avLst/>
          </a:prstGeom>
          <a:noFill/>
        </p:spPr>
        <p:txBody>
          <a:bodyPr wrap="square">
            <a:spAutoFit/>
          </a:bodyPr>
          <a:lstStyle/>
          <a:p>
            <a:r>
              <a:rPr lang="ja-JP" altLang="en-US"/>
              <a:t>https://connpass.com/calendar/?ym=202310</a:t>
            </a:r>
          </a:p>
        </p:txBody>
      </p:sp>
      <p:sp>
        <p:nvSpPr>
          <p:cNvPr id="3" name="テキスト ボックス 2">
            <a:extLst>
              <a:ext uri="{FF2B5EF4-FFF2-40B4-BE49-F238E27FC236}">
                <a16:creationId xmlns:a16="http://schemas.microsoft.com/office/drawing/2014/main" id="{00C8865F-5625-230F-2716-E9D85D8635E1}"/>
              </a:ext>
            </a:extLst>
          </p:cNvPr>
          <p:cNvSpPr txBox="1"/>
          <p:nvPr/>
        </p:nvSpPr>
        <p:spPr>
          <a:xfrm>
            <a:off x="429491" y="2578308"/>
            <a:ext cx="6220691" cy="1200329"/>
          </a:xfrm>
          <a:prstGeom prst="rect">
            <a:avLst/>
          </a:prstGeom>
          <a:noFill/>
        </p:spPr>
        <p:txBody>
          <a:bodyPr wrap="square" rtlCol="0">
            <a:spAutoFit/>
          </a:bodyPr>
          <a:lstStyle/>
          <a:p>
            <a:r>
              <a:rPr kumimoji="1" lang="ja-JP" altLang="en-US"/>
              <a:t>ピンポイントの日付で開催される勉強会をより見つけやすくしたり、全体的な予定を立てやすくしたりと、エンジニアの皆さんがもっと</a:t>
            </a:r>
            <a:r>
              <a:rPr kumimoji="1" lang="en-US" altLang="ja-JP"/>
              <a:t>IT</a:t>
            </a:r>
            <a:r>
              <a:rPr kumimoji="1" lang="ja-JP" altLang="en-US"/>
              <a:t>勉強会に出会い、</a:t>
            </a:r>
            <a:r>
              <a:rPr kumimoji="1" lang="en-US" altLang="ja-JP"/>
              <a:t>IT</a:t>
            </a:r>
            <a:r>
              <a:rPr kumimoji="1" lang="ja-JP" altLang="en-US"/>
              <a:t>コミュニティの活動がより活性化されることを目的にしています！</a:t>
            </a:r>
          </a:p>
        </p:txBody>
      </p:sp>
    </p:spTree>
    <p:extLst>
      <p:ext uri="{BB962C8B-B14F-4D97-AF65-F5344CB8AC3E}">
        <p14:creationId xmlns:p14="http://schemas.microsoft.com/office/powerpoint/2010/main" val="30755454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42A66-B763-B200-7C62-19FE15E4DF9B}"/>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C6699814-E38B-2FCB-6252-F519FBAB9AB8}"/>
              </a:ext>
            </a:extLst>
          </p:cNvPr>
          <p:cNvSpPr>
            <a:spLocks noGrp="1"/>
          </p:cNvSpPr>
          <p:nvPr>
            <p:ph type="body" sz="quarter" idx="14"/>
          </p:nvPr>
        </p:nvSpPr>
        <p:spPr/>
        <p:txBody>
          <a:bodyPr/>
          <a:lstStyle/>
          <a:p>
            <a:r>
              <a:rPr kumimoji="1" lang="en-US" altLang="ja-JP"/>
              <a:t>JANOG Meeting(Japan Network Operator's Group)</a:t>
            </a:r>
            <a:endParaRPr kumimoji="1" lang="ja-JP" altLang="en-US"/>
          </a:p>
        </p:txBody>
      </p:sp>
      <p:pic>
        <p:nvPicPr>
          <p:cNvPr id="5" name="図 4">
            <a:extLst>
              <a:ext uri="{FF2B5EF4-FFF2-40B4-BE49-F238E27FC236}">
                <a16:creationId xmlns:a16="http://schemas.microsoft.com/office/drawing/2014/main" id="{946134A1-C6C6-2843-B2AB-9A34B6C16280}"/>
              </a:ext>
            </a:extLst>
          </p:cNvPr>
          <p:cNvPicPr>
            <a:picLocks noChangeAspect="1"/>
          </p:cNvPicPr>
          <p:nvPr/>
        </p:nvPicPr>
        <p:blipFill>
          <a:blip r:embed="rId2"/>
          <a:stretch>
            <a:fillRect/>
          </a:stretch>
        </p:blipFill>
        <p:spPr>
          <a:xfrm>
            <a:off x="6916076" y="2613209"/>
            <a:ext cx="4990174" cy="3662900"/>
          </a:xfrm>
          <a:prstGeom prst="rect">
            <a:avLst/>
          </a:prstGeom>
        </p:spPr>
      </p:pic>
      <p:sp>
        <p:nvSpPr>
          <p:cNvPr id="7" name="テキスト ボックス 6">
            <a:extLst>
              <a:ext uri="{FF2B5EF4-FFF2-40B4-BE49-F238E27FC236}">
                <a16:creationId xmlns:a16="http://schemas.microsoft.com/office/drawing/2014/main" id="{457B95E7-9A1C-18BA-DDC7-A654F5CDD3A2}"/>
              </a:ext>
            </a:extLst>
          </p:cNvPr>
          <p:cNvSpPr txBox="1"/>
          <p:nvPr/>
        </p:nvSpPr>
        <p:spPr>
          <a:xfrm>
            <a:off x="554182" y="1588329"/>
            <a:ext cx="6096000" cy="369332"/>
          </a:xfrm>
          <a:prstGeom prst="rect">
            <a:avLst/>
          </a:prstGeom>
          <a:noFill/>
        </p:spPr>
        <p:txBody>
          <a:bodyPr wrap="square">
            <a:spAutoFit/>
          </a:bodyPr>
          <a:lstStyle/>
          <a:p>
            <a:r>
              <a:rPr lang="ja-JP" altLang="en-US"/>
              <a:t>https://www.janog.gr.jp/</a:t>
            </a:r>
          </a:p>
        </p:txBody>
      </p:sp>
      <p:sp>
        <p:nvSpPr>
          <p:cNvPr id="3" name="テキスト ボックス 2">
            <a:extLst>
              <a:ext uri="{FF2B5EF4-FFF2-40B4-BE49-F238E27FC236}">
                <a16:creationId xmlns:a16="http://schemas.microsoft.com/office/drawing/2014/main" id="{5B5C6F72-B078-42CC-AE1C-430315710E31}"/>
              </a:ext>
            </a:extLst>
          </p:cNvPr>
          <p:cNvSpPr txBox="1"/>
          <p:nvPr/>
        </p:nvSpPr>
        <p:spPr>
          <a:xfrm>
            <a:off x="429491" y="2578308"/>
            <a:ext cx="6220691" cy="1477328"/>
          </a:xfrm>
          <a:prstGeom prst="rect">
            <a:avLst/>
          </a:prstGeom>
          <a:noFill/>
        </p:spPr>
        <p:txBody>
          <a:bodyPr wrap="square" rtlCol="0">
            <a:spAutoFit/>
          </a:bodyPr>
          <a:lstStyle/>
          <a:p>
            <a:r>
              <a:rPr kumimoji="1" lang="en-US" altLang="ja-JP"/>
              <a:t>JANOG</a:t>
            </a:r>
            <a:r>
              <a:rPr kumimoji="1" lang="ja-JP" altLang="en-US"/>
              <a:t>とは</a:t>
            </a:r>
            <a:r>
              <a:rPr kumimoji="1" lang="en-US" altLang="ja-JP"/>
              <a:t>JApan Network Operators' Group</a:t>
            </a:r>
            <a:r>
              <a:rPr kumimoji="1" lang="ja-JP" altLang="en-US"/>
              <a:t>を意味し、インターネットに於ける技術的事項、および、それにまつわるオペレーションに関する事項を議論、検討、紹介することにより日本のインターネット技術者、および、利用者に貢献することを目的としたグループです。</a:t>
            </a:r>
          </a:p>
        </p:txBody>
      </p:sp>
    </p:spTree>
    <p:extLst>
      <p:ext uri="{BB962C8B-B14F-4D97-AF65-F5344CB8AC3E}">
        <p14:creationId xmlns:p14="http://schemas.microsoft.com/office/powerpoint/2010/main" val="19455053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42A66-B763-B200-7C62-19FE15E4DF9B}"/>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C6699814-E38B-2FCB-6252-F519FBAB9AB8}"/>
              </a:ext>
            </a:extLst>
          </p:cNvPr>
          <p:cNvSpPr>
            <a:spLocks noGrp="1"/>
          </p:cNvSpPr>
          <p:nvPr>
            <p:ph type="body" sz="quarter" idx="14"/>
          </p:nvPr>
        </p:nvSpPr>
        <p:spPr/>
        <p:txBody>
          <a:bodyPr/>
          <a:lstStyle/>
          <a:p>
            <a:r>
              <a:rPr kumimoji="1" lang="en-US" altLang="ja-JP"/>
              <a:t>Developers Summit</a:t>
            </a:r>
            <a:endParaRPr kumimoji="1" lang="ja-JP" altLang="en-US"/>
          </a:p>
        </p:txBody>
      </p:sp>
      <p:pic>
        <p:nvPicPr>
          <p:cNvPr id="5" name="図 4">
            <a:extLst>
              <a:ext uri="{FF2B5EF4-FFF2-40B4-BE49-F238E27FC236}">
                <a16:creationId xmlns:a16="http://schemas.microsoft.com/office/drawing/2014/main" id="{A536933B-5371-17FF-BCBE-BBEC1354EDA2}"/>
              </a:ext>
            </a:extLst>
          </p:cNvPr>
          <p:cNvPicPr>
            <a:picLocks noChangeAspect="1"/>
          </p:cNvPicPr>
          <p:nvPr/>
        </p:nvPicPr>
        <p:blipFill>
          <a:blip r:embed="rId2"/>
          <a:stretch>
            <a:fillRect/>
          </a:stretch>
        </p:blipFill>
        <p:spPr>
          <a:xfrm>
            <a:off x="6858000" y="2584435"/>
            <a:ext cx="5048250" cy="3705529"/>
          </a:xfrm>
          <a:prstGeom prst="rect">
            <a:avLst/>
          </a:prstGeom>
        </p:spPr>
      </p:pic>
      <p:sp>
        <p:nvSpPr>
          <p:cNvPr id="7" name="テキスト ボックス 6">
            <a:extLst>
              <a:ext uri="{FF2B5EF4-FFF2-40B4-BE49-F238E27FC236}">
                <a16:creationId xmlns:a16="http://schemas.microsoft.com/office/drawing/2014/main" id="{F4F01C3C-FBAD-C8CF-F492-26CF1A2FB3B2}"/>
              </a:ext>
            </a:extLst>
          </p:cNvPr>
          <p:cNvSpPr txBox="1"/>
          <p:nvPr/>
        </p:nvSpPr>
        <p:spPr>
          <a:xfrm>
            <a:off x="568037" y="1565575"/>
            <a:ext cx="6096000" cy="369332"/>
          </a:xfrm>
          <a:prstGeom prst="rect">
            <a:avLst/>
          </a:prstGeom>
          <a:noFill/>
        </p:spPr>
        <p:txBody>
          <a:bodyPr wrap="square">
            <a:spAutoFit/>
          </a:bodyPr>
          <a:lstStyle/>
          <a:p>
            <a:r>
              <a:rPr lang="ja-JP" altLang="en-US"/>
              <a:t>https://event.shoeisha.jp/devsumi/20230727</a:t>
            </a:r>
          </a:p>
        </p:txBody>
      </p:sp>
      <p:sp>
        <p:nvSpPr>
          <p:cNvPr id="3" name="テキスト ボックス 2">
            <a:extLst>
              <a:ext uri="{FF2B5EF4-FFF2-40B4-BE49-F238E27FC236}">
                <a16:creationId xmlns:a16="http://schemas.microsoft.com/office/drawing/2014/main" id="{9257B4A6-2E48-2A35-305D-3CD26FCFC640}"/>
              </a:ext>
            </a:extLst>
          </p:cNvPr>
          <p:cNvSpPr txBox="1"/>
          <p:nvPr/>
        </p:nvSpPr>
        <p:spPr>
          <a:xfrm>
            <a:off x="429492" y="2578308"/>
            <a:ext cx="6234546" cy="1754326"/>
          </a:xfrm>
          <a:prstGeom prst="rect">
            <a:avLst/>
          </a:prstGeom>
          <a:noFill/>
        </p:spPr>
        <p:txBody>
          <a:bodyPr wrap="square" rtlCol="0">
            <a:spAutoFit/>
          </a:bodyPr>
          <a:lstStyle/>
          <a:p>
            <a:r>
              <a:rPr kumimoji="1" lang="en-US" altLang="ja-JP"/>
              <a:t>Developers Summit</a:t>
            </a:r>
            <a:r>
              <a:rPr kumimoji="1" lang="ja-JP" altLang="en-US"/>
              <a:t>（デベロッパーズサミット：デブサミ）は、</a:t>
            </a:r>
            <a:r>
              <a:rPr kumimoji="1" lang="en-US" altLang="ja-JP"/>
              <a:t>2003</a:t>
            </a:r>
            <a:r>
              <a:rPr kumimoji="1" lang="ja-JP" altLang="en-US"/>
              <a:t>年から毎年開催する、日本最大級のソフトウェア開発者のためのカンファレンスです。社外のデベロッパーと連携を取りながら企画を行い、ソフトウェア開発者が今知っておきたいトピックや、ロールモデルとなるデベロッパーとのさまざまな出会いを創出します。</a:t>
            </a:r>
          </a:p>
        </p:txBody>
      </p:sp>
    </p:spTree>
    <p:extLst>
      <p:ext uri="{BB962C8B-B14F-4D97-AF65-F5344CB8AC3E}">
        <p14:creationId xmlns:p14="http://schemas.microsoft.com/office/powerpoint/2010/main" val="38111764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42A66-B763-B200-7C62-19FE15E4DF9B}"/>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C6699814-E38B-2FCB-6252-F519FBAB9AB8}"/>
              </a:ext>
            </a:extLst>
          </p:cNvPr>
          <p:cNvSpPr>
            <a:spLocks noGrp="1"/>
          </p:cNvSpPr>
          <p:nvPr>
            <p:ph type="body" sz="quarter" idx="14"/>
          </p:nvPr>
        </p:nvSpPr>
        <p:spPr/>
        <p:txBody>
          <a:bodyPr/>
          <a:lstStyle/>
          <a:p>
            <a:r>
              <a:rPr kumimoji="1" lang="en-US" altLang="ja-JP"/>
              <a:t>CTF Time:</a:t>
            </a:r>
            <a:r>
              <a:rPr kumimoji="1" lang="ja-JP" altLang="en-US"/>
              <a:t>イベントカレンダー</a:t>
            </a:r>
          </a:p>
        </p:txBody>
      </p:sp>
      <p:sp>
        <p:nvSpPr>
          <p:cNvPr id="5" name="テキスト ボックス 4">
            <a:extLst>
              <a:ext uri="{FF2B5EF4-FFF2-40B4-BE49-F238E27FC236}">
                <a16:creationId xmlns:a16="http://schemas.microsoft.com/office/drawing/2014/main" id="{5941DD08-5CB1-88CD-5914-FF8DDA534ABD}"/>
              </a:ext>
            </a:extLst>
          </p:cNvPr>
          <p:cNvSpPr txBox="1"/>
          <p:nvPr/>
        </p:nvSpPr>
        <p:spPr>
          <a:xfrm>
            <a:off x="429491" y="1565575"/>
            <a:ext cx="6096000" cy="369332"/>
          </a:xfrm>
          <a:prstGeom prst="rect">
            <a:avLst/>
          </a:prstGeom>
          <a:noFill/>
        </p:spPr>
        <p:txBody>
          <a:bodyPr wrap="square">
            <a:spAutoFit/>
          </a:bodyPr>
          <a:lstStyle/>
          <a:p>
            <a:r>
              <a:rPr lang="ja-JP" altLang="en-US"/>
              <a:t>https://ctftime.org/calendar/</a:t>
            </a:r>
          </a:p>
        </p:txBody>
      </p:sp>
      <p:pic>
        <p:nvPicPr>
          <p:cNvPr id="7" name="図 6">
            <a:extLst>
              <a:ext uri="{FF2B5EF4-FFF2-40B4-BE49-F238E27FC236}">
                <a16:creationId xmlns:a16="http://schemas.microsoft.com/office/drawing/2014/main" id="{F8C33720-C572-26AB-6DA2-0F38497B0E6E}"/>
              </a:ext>
            </a:extLst>
          </p:cNvPr>
          <p:cNvPicPr>
            <a:picLocks noChangeAspect="1"/>
          </p:cNvPicPr>
          <p:nvPr/>
        </p:nvPicPr>
        <p:blipFill>
          <a:blip r:embed="rId2"/>
          <a:stretch>
            <a:fillRect/>
          </a:stretch>
        </p:blipFill>
        <p:spPr>
          <a:xfrm>
            <a:off x="7206482" y="2272145"/>
            <a:ext cx="4736474" cy="3948545"/>
          </a:xfrm>
          <a:prstGeom prst="rect">
            <a:avLst/>
          </a:prstGeom>
        </p:spPr>
      </p:pic>
      <p:sp>
        <p:nvSpPr>
          <p:cNvPr id="3" name="テキスト ボックス 2">
            <a:extLst>
              <a:ext uri="{FF2B5EF4-FFF2-40B4-BE49-F238E27FC236}">
                <a16:creationId xmlns:a16="http://schemas.microsoft.com/office/drawing/2014/main" id="{21110D5C-700F-EFF4-CED0-D5DEF107CB7E}"/>
              </a:ext>
            </a:extLst>
          </p:cNvPr>
          <p:cNvSpPr txBox="1"/>
          <p:nvPr/>
        </p:nvSpPr>
        <p:spPr>
          <a:xfrm>
            <a:off x="429491" y="2578308"/>
            <a:ext cx="6776991" cy="3416320"/>
          </a:xfrm>
          <a:prstGeom prst="rect">
            <a:avLst/>
          </a:prstGeom>
          <a:noFill/>
        </p:spPr>
        <p:txBody>
          <a:bodyPr wrap="square" rtlCol="0">
            <a:spAutoFit/>
          </a:bodyPr>
          <a:lstStyle/>
          <a:p>
            <a:r>
              <a:rPr kumimoji="1" lang="ja-JP" altLang="en-US"/>
              <a:t>世界中で行われているセキュリティコンテスト</a:t>
            </a:r>
            <a:r>
              <a:rPr kumimoji="1" lang="en-US" altLang="ja-JP"/>
              <a:t>(CTF)</a:t>
            </a:r>
            <a:r>
              <a:rPr kumimoji="1" lang="ja-JP" altLang="en-US"/>
              <a:t>競技です。</a:t>
            </a:r>
            <a:endParaRPr kumimoji="1" lang="en-US" altLang="ja-JP"/>
          </a:p>
          <a:p>
            <a:r>
              <a:rPr lang="ja-JP" altLang="en-US"/>
              <a:t>日本では</a:t>
            </a:r>
            <a:r>
              <a:rPr lang="en-US" altLang="ja-JP"/>
              <a:t>SECCON</a:t>
            </a:r>
            <a:r>
              <a:rPr lang="ja-JP" altLang="en-US"/>
              <a:t>が有名ですが、ホワイトハッカーの腕試しを競う大会です。</a:t>
            </a:r>
            <a:endParaRPr lang="en-US" altLang="ja-JP"/>
          </a:p>
          <a:p>
            <a:endParaRPr kumimoji="1" lang="en-US" altLang="ja-JP"/>
          </a:p>
          <a:p>
            <a:r>
              <a:rPr lang="ja-JP" altLang="en-US"/>
              <a:t>具体的には、あるファイル内に隠れているフラッグ</a:t>
            </a:r>
            <a:r>
              <a:rPr lang="en-US" altLang="ja-JP"/>
              <a:t>(</a:t>
            </a:r>
            <a:r>
              <a:rPr lang="ja-JP" altLang="en-US"/>
              <a:t>コード</a:t>
            </a:r>
            <a:r>
              <a:rPr lang="en-US" altLang="ja-JP"/>
              <a:t>)</a:t>
            </a:r>
            <a:r>
              <a:rPr lang="ja-JP" altLang="en-US"/>
              <a:t>を探し当て、正しいフラッグを見つけるまでの時間を競います。</a:t>
            </a:r>
            <a:endParaRPr lang="en-US" altLang="ja-JP"/>
          </a:p>
          <a:p>
            <a:r>
              <a:rPr kumimoji="1" lang="ja-JP" altLang="en-US"/>
              <a:t>ファイルは、実行するも解析するも自由であり、その手段がハッカーとしての腕を試されます。</a:t>
            </a:r>
            <a:endParaRPr kumimoji="1" lang="en-US" altLang="ja-JP"/>
          </a:p>
          <a:p>
            <a:endParaRPr lang="en-US" altLang="ja-JP"/>
          </a:p>
          <a:p>
            <a:r>
              <a:rPr kumimoji="1" lang="ja-JP" altLang="en-US"/>
              <a:t>勘違いしてならないことは、これはハッカー競技ではありません。</a:t>
            </a:r>
            <a:endParaRPr kumimoji="1" lang="en-US" altLang="ja-JP"/>
          </a:p>
          <a:p>
            <a:r>
              <a:rPr lang="ja-JP" altLang="en-US"/>
              <a:t>攻撃手法を熟知することで、どのように防御するか？防御を考え安全なコードを書くための学びの場なのです。</a:t>
            </a:r>
            <a:endParaRPr kumimoji="1" lang="ja-JP" altLang="en-US"/>
          </a:p>
        </p:txBody>
      </p:sp>
    </p:spTree>
    <p:extLst>
      <p:ext uri="{BB962C8B-B14F-4D97-AF65-F5344CB8AC3E}">
        <p14:creationId xmlns:p14="http://schemas.microsoft.com/office/powerpoint/2010/main" val="13342429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42A66-B763-B200-7C62-19FE15E4DF9B}"/>
              </a:ext>
            </a:extLst>
          </p:cNvPr>
          <p:cNvSpPr>
            <a:spLocks noGrp="1"/>
          </p:cNvSpPr>
          <p:nvPr>
            <p:ph type="title"/>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C6699814-E38B-2FCB-6252-F519FBAB9AB8}"/>
              </a:ext>
            </a:extLst>
          </p:cNvPr>
          <p:cNvSpPr>
            <a:spLocks noGrp="1"/>
          </p:cNvSpPr>
          <p:nvPr>
            <p:ph type="body" sz="quarter" idx="14"/>
          </p:nvPr>
        </p:nvSpPr>
        <p:spPr/>
        <p:txBody>
          <a:bodyPr/>
          <a:lstStyle/>
          <a:p>
            <a:r>
              <a:rPr kumimoji="1" lang="en-US" altLang="ja-JP"/>
              <a:t>SECCON(Security Contest)</a:t>
            </a:r>
            <a:endParaRPr kumimoji="1" lang="ja-JP" altLang="en-US"/>
          </a:p>
        </p:txBody>
      </p:sp>
      <p:pic>
        <p:nvPicPr>
          <p:cNvPr id="5" name="図 4">
            <a:extLst>
              <a:ext uri="{FF2B5EF4-FFF2-40B4-BE49-F238E27FC236}">
                <a16:creationId xmlns:a16="http://schemas.microsoft.com/office/drawing/2014/main" id="{8081938D-1EDE-4A3D-9267-98D7EB5C0F23}"/>
              </a:ext>
            </a:extLst>
          </p:cNvPr>
          <p:cNvPicPr>
            <a:picLocks noChangeAspect="1"/>
          </p:cNvPicPr>
          <p:nvPr/>
        </p:nvPicPr>
        <p:blipFill>
          <a:blip r:embed="rId2"/>
          <a:stretch>
            <a:fillRect/>
          </a:stretch>
        </p:blipFill>
        <p:spPr>
          <a:xfrm>
            <a:off x="6788727" y="2144876"/>
            <a:ext cx="4972235" cy="4145087"/>
          </a:xfrm>
          <a:prstGeom prst="rect">
            <a:avLst/>
          </a:prstGeom>
        </p:spPr>
      </p:pic>
      <p:sp>
        <p:nvSpPr>
          <p:cNvPr id="7" name="テキスト ボックス 6">
            <a:extLst>
              <a:ext uri="{FF2B5EF4-FFF2-40B4-BE49-F238E27FC236}">
                <a16:creationId xmlns:a16="http://schemas.microsoft.com/office/drawing/2014/main" id="{BC7B5D82-9CA6-8519-23C5-9B11D5F22763}"/>
              </a:ext>
            </a:extLst>
          </p:cNvPr>
          <p:cNvSpPr txBox="1"/>
          <p:nvPr/>
        </p:nvSpPr>
        <p:spPr>
          <a:xfrm>
            <a:off x="692727" y="1598850"/>
            <a:ext cx="6096000" cy="369332"/>
          </a:xfrm>
          <a:prstGeom prst="rect">
            <a:avLst/>
          </a:prstGeom>
          <a:noFill/>
        </p:spPr>
        <p:txBody>
          <a:bodyPr wrap="square">
            <a:spAutoFit/>
          </a:bodyPr>
          <a:lstStyle/>
          <a:p>
            <a:r>
              <a:rPr lang="ja-JP" altLang="en-US"/>
              <a:t>https://www.seccon.jp/2023/</a:t>
            </a:r>
          </a:p>
        </p:txBody>
      </p:sp>
      <p:sp>
        <p:nvSpPr>
          <p:cNvPr id="6" name="テキスト ボックス 5">
            <a:extLst>
              <a:ext uri="{FF2B5EF4-FFF2-40B4-BE49-F238E27FC236}">
                <a16:creationId xmlns:a16="http://schemas.microsoft.com/office/drawing/2014/main" id="{0BA21912-EB57-2186-60E6-BE22715E7C92}"/>
              </a:ext>
            </a:extLst>
          </p:cNvPr>
          <p:cNvSpPr txBox="1"/>
          <p:nvPr/>
        </p:nvSpPr>
        <p:spPr>
          <a:xfrm>
            <a:off x="431038" y="2319645"/>
            <a:ext cx="6211152" cy="3970318"/>
          </a:xfrm>
          <a:prstGeom prst="rect">
            <a:avLst/>
          </a:prstGeom>
          <a:noFill/>
        </p:spPr>
        <p:txBody>
          <a:bodyPr wrap="square" rtlCol="0">
            <a:spAutoFit/>
          </a:bodyPr>
          <a:lstStyle/>
          <a:p>
            <a:r>
              <a:rPr kumimoji="1" lang="en-US" altLang="ja-JP"/>
              <a:t>SECCON</a:t>
            </a:r>
            <a:r>
              <a:rPr kumimoji="1" lang="ja-JP" altLang="en-US"/>
              <a:t>は</a:t>
            </a:r>
            <a:r>
              <a:rPr kumimoji="1" lang="en-US" altLang="ja-JP"/>
              <a:t>CTF</a:t>
            </a:r>
            <a:r>
              <a:rPr kumimoji="1" lang="ja-JP" altLang="en-US"/>
              <a:t>競技（</a:t>
            </a:r>
            <a:r>
              <a:rPr kumimoji="1" lang="en-US" altLang="ja-JP"/>
              <a:t>※</a:t>
            </a:r>
            <a:r>
              <a:rPr kumimoji="1" lang="ja-JP" altLang="en-US"/>
              <a:t>）</a:t>
            </a:r>
            <a:r>
              <a:rPr kumimoji="1" lang="en-US" altLang="ja-JP"/>
              <a:t>SECCON CTF</a:t>
            </a:r>
            <a:r>
              <a:rPr kumimoji="1" lang="ja-JP" altLang="en-US"/>
              <a:t>を中心として、</a:t>
            </a:r>
            <a:r>
              <a:rPr kumimoji="1" lang="en-US" altLang="ja-JP"/>
              <a:t>CTF</a:t>
            </a:r>
            <a:r>
              <a:rPr kumimoji="1" lang="ja-JP" altLang="en-US"/>
              <a:t>を目指す人向けの「</a:t>
            </a:r>
            <a:r>
              <a:rPr kumimoji="1" lang="en-US" altLang="ja-JP"/>
              <a:t>SECCON Beginners</a:t>
            </a:r>
            <a:r>
              <a:rPr kumimoji="1" lang="ja-JP" altLang="en-US"/>
              <a:t>」、情報セキュリティ技術に興味がある女性を対象としたコミュニティ「</a:t>
            </a:r>
            <a:r>
              <a:rPr kumimoji="1" lang="en-US" altLang="ja-JP"/>
              <a:t>CTF for GIRLS</a:t>
            </a:r>
            <a:r>
              <a:rPr kumimoji="1" lang="ja-JP" altLang="en-US"/>
              <a:t>」、セキュリティ技術をハンズオンで学ぶ「</a:t>
            </a:r>
            <a:r>
              <a:rPr kumimoji="1" lang="en-US" altLang="ja-JP"/>
              <a:t>SECCON Workshop</a:t>
            </a:r>
            <a:r>
              <a:rPr kumimoji="1" lang="ja-JP" altLang="en-US"/>
              <a:t>」、</a:t>
            </a:r>
            <a:r>
              <a:rPr kumimoji="1" lang="en-US" altLang="ja-JP"/>
              <a:t>SECCON Contest of Contest</a:t>
            </a:r>
            <a:r>
              <a:rPr kumimoji="1" lang="ja-JP" altLang="en-US"/>
              <a:t>に応募された競技やコンテストの企画案・設計案を実際に実施するイベント「</a:t>
            </a:r>
            <a:r>
              <a:rPr kumimoji="1" lang="en-US" altLang="ja-JP"/>
              <a:t>SECCONCON</a:t>
            </a:r>
            <a:r>
              <a:rPr kumimoji="1" lang="ja-JP" altLang="en-US"/>
              <a:t>」、セキュリティ技術者のためのオープンカンファレンス「電脳会議」のイベントで構成されています。　　　　　　　　　　　　　　　　　　　　　　</a:t>
            </a:r>
          </a:p>
          <a:p>
            <a:r>
              <a:rPr kumimoji="1" lang="en-US" altLang="ja-JP"/>
              <a:t>※ CTF</a:t>
            </a:r>
            <a:r>
              <a:rPr kumimoji="1" lang="ja-JP" altLang="en-US"/>
              <a:t>（</a:t>
            </a:r>
            <a:r>
              <a:rPr kumimoji="1" lang="en-US" altLang="ja-JP"/>
              <a:t>Capture the Flag</a:t>
            </a:r>
            <a:r>
              <a:rPr kumimoji="1" lang="ja-JP" altLang="en-US"/>
              <a:t>の略）は、世界各地で開催されているセキュリティ技術を競うコンテストの総称として利用されています。セキュリティのスキルを用いて隠された答え（</a:t>
            </a:r>
            <a:r>
              <a:rPr kumimoji="1" lang="en-US" altLang="ja-JP"/>
              <a:t>Flag</a:t>
            </a:r>
            <a:r>
              <a:rPr kumimoji="1" lang="ja-JP" altLang="en-US"/>
              <a:t>）を探し出す攻防形式、答えをサーバーへ送信するクイズ形式などがあります。</a:t>
            </a:r>
          </a:p>
        </p:txBody>
      </p:sp>
    </p:spTree>
    <p:extLst>
      <p:ext uri="{BB962C8B-B14F-4D97-AF65-F5344CB8AC3E}">
        <p14:creationId xmlns:p14="http://schemas.microsoft.com/office/powerpoint/2010/main" val="7770001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42A66-B763-B200-7C62-19FE15E4DF9B}"/>
              </a:ext>
            </a:extLst>
          </p:cNvPr>
          <p:cNvSpPr>
            <a:spLocks noGrp="1"/>
          </p:cNvSpPr>
          <p:nvPr>
            <p:ph type="title"/>
          </p:nvPr>
        </p:nvSpPr>
        <p:spPr/>
        <p:txBody>
          <a:bodyPr/>
          <a:lstStyle/>
          <a:p>
            <a:r>
              <a:rPr kumimoji="1" lang="ja-JP" altLang="en-US"/>
              <a:t>学習サイト</a:t>
            </a:r>
          </a:p>
        </p:txBody>
      </p:sp>
      <p:sp>
        <p:nvSpPr>
          <p:cNvPr id="4" name="テキスト プレースホルダー 3">
            <a:extLst>
              <a:ext uri="{FF2B5EF4-FFF2-40B4-BE49-F238E27FC236}">
                <a16:creationId xmlns:a16="http://schemas.microsoft.com/office/drawing/2014/main" id="{C6699814-E38B-2FCB-6252-F519FBAB9AB8}"/>
              </a:ext>
            </a:extLst>
          </p:cNvPr>
          <p:cNvSpPr>
            <a:spLocks noGrp="1"/>
          </p:cNvSpPr>
          <p:nvPr>
            <p:ph type="body" sz="quarter" idx="14"/>
          </p:nvPr>
        </p:nvSpPr>
        <p:spPr/>
        <p:txBody>
          <a:bodyPr/>
          <a:lstStyle/>
          <a:p>
            <a:r>
              <a:rPr kumimoji="1" lang="ja-JP" altLang="en-US"/>
              <a:t>マイクロソフトの学習サイト</a:t>
            </a:r>
          </a:p>
        </p:txBody>
      </p:sp>
      <p:pic>
        <p:nvPicPr>
          <p:cNvPr id="7" name="図 6">
            <a:extLst>
              <a:ext uri="{FF2B5EF4-FFF2-40B4-BE49-F238E27FC236}">
                <a16:creationId xmlns:a16="http://schemas.microsoft.com/office/drawing/2014/main" id="{A99F0BEE-9BC1-3838-ED1D-3DD2465CC78B}"/>
              </a:ext>
            </a:extLst>
          </p:cNvPr>
          <p:cNvPicPr>
            <a:picLocks noChangeAspect="1"/>
          </p:cNvPicPr>
          <p:nvPr/>
        </p:nvPicPr>
        <p:blipFill>
          <a:blip r:embed="rId2"/>
          <a:stretch>
            <a:fillRect/>
          </a:stretch>
        </p:blipFill>
        <p:spPr>
          <a:xfrm>
            <a:off x="178755" y="2431708"/>
            <a:ext cx="5164564" cy="3916496"/>
          </a:xfrm>
          <a:prstGeom prst="rect">
            <a:avLst/>
          </a:prstGeom>
        </p:spPr>
      </p:pic>
      <p:sp>
        <p:nvSpPr>
          <p:cNvPr id="9" name="テキスト ボックス 8">
            <a:extLst>
              <a:ext uri="{FF2B5EF4-FFF2-40B4-BE49-F238E27FC236}">
                <a16:creationId xmlns:a16="http://schemas.microsoft.com/office/drawing/2014/main" id="{E323008C-175D-35AF-8D76-D0DCE864BD25}"/>
              </a:ext>
            </a:extLst>
          </p:cNvPr>
          <p:cNvSpPr txBox="1"/>
          <p:nvPr/>
        </p:nvSpPr>
        <p:spPr>
          <a:xfrm>
            <a:off x="132949" y="1911135"/>
            <a:ext cx="5256176" cy="507831"/>
          </a:xfrm>
          <a:prstGeom prst="rect">
            <a:avLst/>
          </a:prstGeom>
          <a:noFill/>
        </p:spPr>
        <p:txBody>
          <a:bodyPr wrap="square">
            <a:spAutoFit/>
          </a:bodyPr>
          <a:lstStyle/>
          <a:p>
            <a:r>
              <a:rPr lang="ja-JP" altLang="en-US" sz="900"/>
              <a:t>https://visualstudio.microsoft.com/ja/thank-you-downloading-visual-studio/?sku=Community&amp;channel=Release&amp;version=VS2022&amp;source=VSLandingPage&amp;cid=2030&amp;workload=dotnet-dotnetwebcloud&amp;passive=false#dotnet</a:t>
            </a:r>
          </a:p>
        </p:txBody>
      </p:sp>
      <p:pic>
        <p:nvPicPr>
          <p:cNvPr id="15" name="図 14">
            <a:extLst>
              <a:ext uri="{FF2B5EF4-FFF2-40B4-BE49-F238E27FC236}">
                <a16:creationId xmlns:a16="http://schemas.microsoft.com/office/drawing/2014/main" id="{806F87CD-FBC7-2850-1AD9-07380DA79900}"/>
              </a:ext>
            </a:extLst>
          </p:cNvPr>
          <p:cNvPicPr>
            <a:picLocks noChangeAspect="1"/>
          </p:cNvPicPr>
          <p:nvPr/>
        </p:nvPicPr>
        <p:blipFill>
          <a:blip r:embed="rId3"/>
          <a:stretch>
            <a:fillRect/>
          </a:stretch>
        </p:blipFill>
        <p:spPr>
          <a:xfrm>
            <a:off x="5555575" y="1911135"/>
            <a:ext cx="2441185" cy="1832499"/>
          </a:xfrm>
          <a:prstGeom prst="rect">
            <a:avLst/>
          </a:prstGeom>
        </p:spPr>
      </p:pic>
      <p:pic>
        <p:nvPicPr>
          <p:cNvPr id="17" name="図 16">
            <a:extLst>
              <a:ext uri="{FF2B5EF4-FFF2-40B4-BE49-F238E27FC236}">
                <a16:creationId xmlns:a16="http://schemas.microsoft.com/office/drawing/2014/main" id="{4A8CEBB7-C6E9-1407-C016-A350C21607E6}"/>
              </a:ext>
            </a:extLst>
          </p:cNvPr>
          <p:cNvPicPr>
            <a:picLocks noChangeAspect="1"/>
          </p:cNvPicPr>
          <p:nvPr/>
        </p:nvPicPr>
        <p:blipFill>
          <a:blip r:embed="rId4"/>
          <a:stretch>
            <a:fillRect/>
          </a:stretch>
        </p:blipFill>
        <p:spPr>
          <a:xfrm>
            <a:off x="5443550" y="3922262"/>
            <a:ext cx="971604" cy="839861"/>
          </a:xfrm>
          <a:prstGeom prst="rect">
            <a:avLst/>
          </a:prstGeom>
        </p:spPr>
      </p:pic>
      <p:pic>
        <p:nvPicPr>
          <p:cNvPr id="19" name="図 18">
            <a:extLst>
              <a:ext uri="{FF2B5EF4-FFF2-40B4-BE49-F238E27FC236}">
                <a16:creationId xmlns:a16="http://schemas.microsoft.com/office/drawing/2014/main" id="{51DCD2E5-1951-CE16-EA4E-8B86EAA153C3}"/>
              </a:ext>
            </a:extLst>
          </p:cNvPr>
          <p:cNvPicPr>
            <a:picLocks noChangeAspect="1"/>
          </p:cNvPicPr>
          <p:nvPr/>
        </p:nvPicPr>
        <p:blipFill>
          <a:blip r:embed="rId5"/>
          <a:stretch>
            <a:fillRect/>
          </a:stretch>
        </p:blipFill>
        <p:spPr>
          <a:xfrm>
            <a:off x="6454305" y="3922262"/>
            <a:ext cx="725093" cy="853192"/>
          </a:xfrm>
          <a:prstGeom prst="rect">
            <a:avLst/>
          </a:prstGeom>
        </p:spPr>
      </p:pic>
      <p:pic>
        <p:nvPicPr>
          <p:cNvPr id="21" name="図 20">
            <a:extLst>
              <a:ext uri="{FF2B5EF4-FFF2-40B4-BE49-F238E27FC236}">
                <a16:creationId xmlns:a16="http://schemas.microsoft.com/office/drawing/2014/main" id="{4D28788C-F6D4-6648-5E4E-F5F3D1C53EE4}"/>
              </a:ext>
            </a:extLst>
          </p:cNvPr>
          <p:cNvPicPr>
            <a:picLocks noChangeAspect="1"/>
          </p:cNvPicPr>
          <p:nvPr/>
        </p:nvPicPr>
        <p:blipFill>
          <a:blip r:embed="rId6"/>
          <a:stretch>
            <a:fillRect/>
          </a:stretch>
        </p:blipFill>
        <p:spPr>
          <a:xfrm>
            <a:off x="7218549" y="3926059"/>
            <a:ext cx="1061371" cy="853192"/>
          </a:xfrm>
          <a:prstGeom prst="rect">
            <a:avLst/>
          </a:prstGeom>
        </p:spPr>
      </p:pic>
      <p:pic>
        <p:nvPicPr>
          <p:cNvPr id="23" name="図 22">
            <a:extLst>
              <a:ext uri="{FF2B5EF4-FFF2-40B4-BE49-F238E27FC236}">
                <a16:creationId xmlns:a16="http://schemas.microsoft.com/office/drawing/2014/main" id="{290F1EE5-E06E-A4A8-2CCE-65E6F1435BC2}"/>
              </a:ext>
            </a:extLst>
          </p:cNvPr>
          <p:cNvPicPr>
            <a:picLocks noChangeAspect="1"/>
          </p:cNvPicPr>
          <p:nvPr/>
        </p:nvPicPr>
        <p:blipFill>
          <a:blip r:embed="rId7"/>
          <a:stretch>
            <a:fillRect/>
          </a:stretch>
        </p:blipFill>
        <p:spPr>
          <a:xfrm>
            <a:off x="7482645" y="5074229"/>
            <a:ext cx="801271" cy="879683"/>
          </a:xfrm>
          <a:prstGeom prst="rect">
            <a:avLst/>
          </a:prstGeom>
        </p:spPr>
      </p:pic>
      <p:pic>
        <p:nvPicPr>
          <p:cNvPr id="25" name="図 24">
            <a:extLst>
              <a:ext uri="{FF2B5EF4-FFF2-40B4-BE49-F238E27FC236}">
                <a16:creationId xmlns:a16="http://schemas.microsoft.com/office/drawing/2014/main" id="{D262EC44-0EF2-90C3-7E73-4784994D8E42}"/>
              </a:ext>
            </a:extLst>
          </p:cNvPr>
          <p:cNvPicPr>
            <a:picLocks noChangeAspect="1"/>
          </p:cNvPicPr>
          <p:nvPr/>
        </p:nvPicPr>
        <p:blipFill rotWithShape="1">
          <a:blip r:embed="rId8"/>
          <a:srcRect t="1470"/>
          <a:stretch/>
        </p:blipFill>
        <p:spPr>
          <a:xfrm>
            <a:off x="6799784" y="5077961"/>
            <a:ext cx="654099" cy="853192"/>
          </a:xfrm>
          <a:prstGeom prst="rect">
            <a:avLst/>
          </a:prstGeom>
        </p:spPr>
      </p:pic>
      <p:pic>
        <p:nvPicPr>
          <p:cNvPr id="27" name="図 26">
            <a:extLst>
              <a:ext uri="{FF2B5EF4-FFF2-40B4-BE49-F238E27FC236}">
                <a16:creationId xmlns:a16="http://schemas.microsoft.com/office/drawing/2014/main" id="{0A07D35F-0D30-C58D-1272-05EBFCEA6E4F}"/>
              </a:ext>
            </a:extLst>
          </p:cNvPr>
          <p:cNvPicPr>
            <a:picLocks noChangeAspect="1"/>
          </p:cNvPicPr>
          <p:nvPr/>
        </p:nvPicPr>
        <p:blipFill>
          <a:blip r:embed="rId9"/>
          <a:stretch>
            <a:fillRect/>
          </a:stretch>
        </p:blipFill>
        <p:spPr>
          <a:xfrm>
            <a:off x="5444316" y="5074229"/>
            <a:ext cx="1303367" cy="879683"/>
          </a:xfrm>
          <a:prstGeom prst="rect">
            <a:avLst/>
          </a:prstGeom>
        </p:spPr>
      </p:pic>
      <p:pic>
        <p:nvPicPr>
          <p:cNvPr id="29" name="図 28">
            <a:extLst>
              <a:ext uri="{FF2B5EF4-FFF2-40B4-BE49-F238E27FC236}">
                <a16:creationId xmlns:a16="http://schemas.microsoft.com/office/drawing/2014/main" id="{9968B776-0D3E-427E-8A06-0E962E1BA858}"/>
              </a:ext>
            </a:extLst>
          </p:cNvPr>
          <p:cNvPicPr>
            <a:picLocks noChangeAspect="1"/>
          </p:cNvPicPr>
          <p:nvPr/>
        </p:nvPicPr>
        <p:blipFill>
          <a:blip r:embed="rId10"/>
          <a:stretch>
            <a:fillRect/>
          </a:stretch>
        </p:blipFill>
        <p:spPr>
          <a:xfrm>
            <a:off x="8706418" y="1952019"/>
            <a:ext cx="2782430" cy="1794997"/>
          </a:xfrm>
          <a:prstGeom prst="rect">
            <a:avLst/>
          </a:prstGeom>
        </p:spPr>
      </p:pic>
      <p:sp>
        <p:nvSpPr>
          <p:cNvPr id="31" name="テキスト ボックス 30">
            <a:extLst>
              <a:ext uri="{FF2B5EF4-FFF2-40B4-BE49-F238E27FC236}">
                <a16:creationId xmlns:a16="http://schemas.microsoft.com/office/drawing/2014/main" id="{7D14E8CD-83D7-4376-1D75-05BE9FC50E36}"/>
              </a:ext>
            </a:extLst>
          </p:cNvPr>
          <p:cNvSpPr txBox="1"/>
          <p:nvPr/>
        </p:nvSpPr>
        <p:spPr>
          <a:xfrm>
            <a:off x="6664440" y="1742132"/>
            <a:ext cx="3130768" cy="215444"/>
          </a:xfrm>
          <a:prstGeom prst="rect">
            <a:avLst/>
          </a:prstGeom>
          <a:noFill/>
        </p:spPr>
        <p:txBody>
          <a:bodyPr wrap="square">
            <a:spAutoFit/>
          </a:bodyPr>
          <a:lstStyle/>
          <a:p>
            <a:r>
              <a:rPr lang="ja-JP" altLang="en-US" sz="800"/>
              <a:t>https://www.youtube.com/watch?v=1tVF9rSA1m0</a:t>
            </a:r>
          </a:p>
        </p:txBody>
      </p:sp>
      <p:sp>
        <p:nvSpPr>
          <p:cNvPr id="32" name="四角形: 角を丸くする 31">
            <a:extLst>
              <a:ext uri="{FF2B5EF4-FFF2-40B4-BE49-F238E27FC236}">
                <a16:creationId xmlns:a16="http://schemas.microsoft.com/office/drawing/2014/main" id="{C0291DCA-CA33-F572-8DF5-54589A8E2171}"/>
              </a:ext>
            </a:extLst>
          </p:cNvPr>
          <p:cNvSpPr/>
          <p:nvPr/>
        </p:nvSpPr>
        <p:spPr>
          <a:xfrm>
            <a:off x="2046084" y="5237018"/>
            <a:ext cx="1334426" cy="1025237"/>
          </a:xfrm>
          <a:prstGeom prst="roundRect">
            <a:avLst>
              <a:gd name="adj" fmla="val 5024"/>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図形 32">
            <a:extLst>
              <a:ext uri="{FF2B5EF4-FFF2-40B4-BE49-F238E27FC236}">
                <a16:creationId xmlns:a16="http://schemas.microsoft.com/office/drawing/2014/main" id="{5ECD1DA1-9D23-59F7-A7CD-E742301CEA61}"/>
              </a:ext>
            </a:extLst>
          </p:cNvPr>
          <p:cNvSpPr/>
          <p:nvPr/>
        </p:nvSpPr>
        <p:spPr>
          <a:xfrm>
            <a:off x="3260436" y="3232727"/>
            <a:ext cx="2244437" cy="1930400"/>
          </a:xfrm>
          <a:custGeom>
            <a:avLst/>
            <a:gdLst>
              <a:gd name="connsiteX0" fmla="*/ 11219 w 2080165"/>
              <a:gd name="connsiteY0" fmla="*/ 1930400 h 1930400"/>
              <a:gd name="connsiteX1" fmla="*/ 1983 w 2080165"/>
              <a:gd name="connsiteY1" fmla="*/ 1588655 h 1930400"/>
              <a:gd name="connsiteX2" fmla="*/ 112819 w 2080165"/>
              <a:gd name="connsiteY2" fmla="*/ 1136073 h 1930400"/>
              <a:gd name="connsiteX3" fmla="*/ 177474 w 2080165"/>
              <a:gd name="connsiteY3" fmla="*/ 1006764 h 1930400"/>
              <a:gd name="connsiteX4" fmla="*/ 306783 w 2080165"/>
              <a:gd name="connsiteY4" fmla="*/ 831273 h 1930400"/>
              <a:gd name="connsiteX5" fmla="*/ 509983 w 2080165"/>
              <a:gd name="connsiteY5" fmla="*/ 711200 h 1930400"/>
              <a:gd name="connsiteX6" fmla="*/ 888674 w 2080165"/>
              <a:gd name="connsiteY6" fmla="*/ 628073 h 1930400"/>
              <a:gd name="connsiteX7" fmla="*/ 971801 w 2080165"/>
              <a:gd name="connsiteY7" fmla="*/ 674255 h 1930400"/>
              <a:gd name="connsiteX8" fmla="*/ 1054928 w 2080165"/>
              <a:gd name="connsiteY8" fmla="*/ 942109 h 1930400"/>
              <a:gd name="connsiteX9" fmla="*/ 999510 w 2080165"/>
              <a:gd name="connsiteY9" fmla="*/ 1062182 h 1930400"/>
              <a:gd name="connsiteX10" fmla="*/ 796310 w 2080165"/>
              <a:gd name="connsiteY10" fmla="*/ 1173018 h 1930400"/>
              <a:gd name="connsiteX11" fmla="*/ 703947 w 2080165"/>
              <a:gd name="connsiteY11" fmla="*/ 1145309 h 1930400"/>
              <a:gd name="connsiteX12" fmla="*/ 620819 w 2080165"/>
              <a:gd name="connsiteY12" fmla="*/ 932873 h 1930400"/>
              <a:gd name="connsiteX13" fmla="*/ 694710 w 2080165"/>
              <a:gd name="connsiteY13" fmla="*/ 526473 h 1930400"/>
              <a:gd name="connsiteX14" fmla="*/ 805547 w 2080165"/>
              <a:gd name="connsiteY14" fmla="*/ 424873 h 1930400"/>
              <a:gd name="connsiteX15" fmla="*/ 1064165 w 2080165"/>
              <a:gd name="connsiteY15" fmla="*/ 258618 h 1930400"/>
              <a:gd name="connsiteX16" fmla="*/ 1655292 w 2080165"/>
              <a:gd name="connsiteY16" fmla="*/ 55418 h 1930400"/>
              <a:gd name="connsiteX17" fmla="*/ 1719947 w 2080165"/>
              <a:gd name="connsiteY17" fmla="*/ 36946 h 1930400"/>
              <a:gd name="connsiteX18" fmla="*/ 2024747 w 2080165"/>
              <a:gd name="connsiteY18" fmla="*/ 27709 h 1930400"/>
              <a:gd name="connsiteX19" fmla="*/ 2080165 w 2080165"/>
              <a:gd name="connsiteY19" fmla="*/ 0 h 19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80165" h="1930400">
                <a:moveTo>
                  <a:pt x="11219" y="1930400"/>
                </a:moveTo>
                <a:cubicBezTo>
                  <a:pt x="8140" y="1816485"/>
                  <a:pt x="-4911" y="1702403"/>
                  <a:pt x="1983" y="1588655"/>
                </a:cubicBezTo>
                <a:cubicBezTo>
                  <a:pt x="11703" y="1428280"/>
                  <a:pt x="52471" y="1282633"/>
                  <a:pt x="112819" y="1136073"/>
                </a:cubicBezTo>
                <a:cubicBezTo>
                  <a:pt x="131168" y="1091512"/>
                  <a:pt x="151602" y="1047421"/>
                  <a:pt x="177474" y="1006764"/>
                </a:cubicBezTo>
                <a:cubicBezTo>
                  <a:pt x="216485" y="945462"/>
                  <a:pt x="252475" y="879547"/>
                  <a:pt x="306783" y="831273"/>
                </a:cubicBezTo>
                <a:cubicBezTo>
                  <a:pt x="365585" y="779004"/>
                  <a:pt x="438152" y="743295"/>
                  <a:pt x="509983" y="711200"/>
                </a:cubicBezTo>
                <a:cubicBezTo>
                  <a:pt x="696198" y="627997"/>
                  <a:pt x="716241" y="638850"/>
                  <a:pt x="888674" y="628073"/>
                </a:cubicBezTo>
                <a:cubicBezTo>
                  <a:pt x="916383" y="643467"/>
                  <a:pt x="950076" y="651173"/>
                  <a:pt x="971801" y="674255"/>
                </a:cubicBezTo>
                <a:cubicBezTo>
                  <a:pt x="1055018" y="762673"/>
                  <a:pt x="1041307" y="826322"/>
                  <a:pt x="1054928" y="942109"/>
                </a:cubicBezTo>
                <a:cubicBezTo>
                  <a:pt x="1036455" y="982133"/>
                  <a:pt x="1027424" y="1028065"/>
                  <a:pt x="999510" y="1062182"/>
                </a:cubicBezTo>
                <a:cubicBezTo>
                  <a:pt x="932880" y="1143619"/>
                  <a:pt x="884241" y="1146639"/>
                  <a:pt x="796310" y="1173018"/>
                </a:cubicBezTo>
                <a:cubicBezTo>
                  <a:pt x="765522" y="1163782"/>
                  <a:pt x="728894" y="1165578"/>
                  <a:pt x="703947" y="1145309"/>
                </a:cubicBezTo>
                <a:cubicBezTo>
                  <a:pt x="645965" y="1098199"/>
                  <a:pt x="635355" y="995864"/>
                  <a:pt x="620819" y="932873"/>
                </a:cubicBezTo>
                <a:cubicBezTo>
                  <a:pt x="630196" y="782844"/>
                  <a:pt x="600030" y="647452"/>
                  <a:pt x="694710" y="526473"/>
                </a:cubicBezTo>
                <a:cubicBezTo>
                  <a:pt x="725599" y="487004"/>
                  <a:pt x="767616" y="457632"/>
                  <a:pt x="805547" y="424873"/>
                </a:cubicBezTo>
                <a:cubicBezTo>
                  <a:pt x="889485" y="352381"/>
                  <a:pt x="956589" y="304201"/>
                  <a:pt x="1064165" y="258618"/>
                </a:cubicBezTo>
                <a:cubicBezTo>
                  <a:pt x="1280936" y="166766"/>
                  <a:pt x="1441713" y="119491"/>
                  <a:pt x="1655292" y="55418"/>
                </a:cubicBezTo>
                <a:cubicBezTo>
                  <a:pt x="1676761" y="48977"/>
                  <a:pt x="1697543" y="37625"/>
                  <a:pt x="1719947" y="36946"/>
                </a:cubicBezTo>
                <a:lnTo>
                  <a:pt x="2024747" y="27709"/>
                </a:lnTo>
                <a:lnTo>
                  <a:pt x="2080165" y="0"/>
                </a:lnTo>
              </a:path>
            </a:pathLst>
          </a:custGeom>
          <a:noFill/>
          <a:ln w="38100">
            <a:solidFill>
              <a:srgbClr val="FF0000">
                <a:alpha val="50000"/>
              </a:srgbClr>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id="{F0AC1F90-0996-AA8B-4314-7F8D80D0631F}"/>
              </a:ext>
            </a:extLst>
          </p:cNvPr>
          <p:cNvSpPr/>
          <p:nvPr/>
        </p:nvSpPr>
        <p:spPr>
          <a:xfrm>
            <a:off x="7262559" y="2205516"/>
            <a:ext cx="1303367" cy="644001"/>
          </a:xfrm>
          <a:prstGeom prst="wedgeRoundRectCallout">
            <a:avLst>
              <a:gd name="adj1" fmla="val 84048"/>
              <a:gd name="adj2" fmla="val 147118"/>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sz="1100"/>
              <a:t>英語での解説ですが字幕が表示できます。</a:t>
            </a:r>
          </a:p>
        </p:txBody>
      </p:sp>
      <p:sp>
        <p:nvSpPr>
          <p:cNvPr id="35" name="四角形: 角を丸くする 34">
            <a:extLst>
              <a:ext uri="{FF2B5EF4-FFF2-40B4-BE49-F238E27FC236}">
                <a16:creationId xmlns:a16="http://schemas.microsoft.com/office/drawing/2014/main" id="{415E85EA-7788-6973-1501-CDB99E5047B3}"/>
              </a:ext>
            </a:extLst>
          </p:cNvPr>
          <p:cNvSpPr/>
          <p:nvPr/>
        </p:nvSpPr>
        <p:spPr>
          <a:xfrm>
            <a:off x="7319890" y="3276536"/>
            <a:ext cx="198510" cy="225328"/>
          </a:xfrm>
          <a:prstGeom prst="roundRect">
            <a:avLst>
              <a:gd name="adj" fmla="val 5024"/>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a:extLst>
              <a:ext uri="{FF2B5EF4-FFF2-40B4-BE49-F238E27FC236}">
                <a16:creationId xmlns:a16="http://schemas.microsoft.com/office/drawing/2014/main" id="{AF5FCD5D-4F2B-7D11-C9A5-CB733E1356F3}"/>
              </a:ext>
            </a:extLst>
          </p:cNvPr>
          <p:cNvCxnSpPr>
            <a:cxnSpLocks/>
          </p:cNvCxnSpPr>
          <p:nvPr/>
        </p:nvCxnSpPr>
        <p:spPr>
          <a:xfrm flipH="1">
            <a:off x="6415154" y="3429000"/>
            <a:ext cx="801271" cy="4225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矢印: 右 38">
            <a:extLst>
              <a:ext uri="{FF2B5EF4-FFF2-40B4-BE49-F238E27FC236}">
                <a16:creationId xmlns:a16="http://schemas.microsoft.com/office/drawing/2014/main" id="{9CE290D2-76C6-08DF-1E46-F0E1E7744044}"/>
              </a:ext>
            </a:extLst>
          </p:cNvPr>
          <p:cNvSpPr/>
          <p:nvPr/>
        </p:nvSpPr>
        <p:spPr>
          <a:xfrm>
            <a:off x="6331911" y="4365481"/>
            <a:ext cx="166486" cy="35123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8CD6C703-CC26-D241-C5D8-82D85D5FAB95}"/>
              </a:ext>
            </a:extLst>
          </p:cNvPr>
          <p:cNvSpPr/>
          <p:nvPr/>
        </p:nvSpPr>
        <p:spPr>
          <a:xfrm>
            <a:off x="7096155" y="4365481"/>
            <a:ext cx="166486" cy="35123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961C455C-56B6-9251-983D-CE913D0CC4DB}"/>
              </a:ext>
            </a:extLst>
          </p:cNvPr>
          <p:cNvSpPr/>
          <p:nvPr/>
        </p:nvSpPr>
        <p:spPr>
          <a:xfrm flipH="1">
            <a:off x="7371508" y="5617110"/>
            <a:ext cx="166486" cy="35123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7AF2BC98-7610-5099-E9FC-4AED512E12E3}"/>
              </a:ext>
            </a:extLst>
          </p:cNvPr>
          <p:cNvSpPr/>
          <p:nvPr/>
        </p:nvSpPr>
        <p:spPr>
          <a:xfrm flipH="1">
            <a:off x="6664440" y="5583835"/>
            <a:ext cx="166486" cy="35123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E9DB644-E50C-A4A6-B436-80C1AADB51E9}"/>
              </a:ext>
            </a:extLst>
          </p:cNvPr>
          <p:cNvSpPr/>
          <p:nvPr/>
        </p:nvSpPr>
        <p:spPr>
          <a:xfrm>
            <a:off x="5437026" y="4252817"/>
            <a:ext cx="925674" cy="135033"/>
          </a:xfrm>
          <a:prstGeom prst="roundRect">
            <a:avLst>
              <a:gd name="adj" fmla="val 5024"/>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 角を丸くする 43">
            <a:extLst>
              <a:ext uri="{FF2B5EF4-FFF2-40B4-BE49-F238E27FC236}">
                <a16:creationId xmlns:a16="http://schemas.microsoft.com/office/drawing/2014/main" id="{37B6C2CB-B711-22C4-C324-D7841DFA8555}"/>
              </a:ext>
            </a:extLst>
          </p:cNvPr>
          <p:cNvSpPr/>
          <p:nvPr/>
        </p:nvSpPr>
        <p:spPr>
          <a:xfrm>
            <a:off x="6454305" y="4274675"/>
            <a:ext cx="702145" cy="135033"/>
          </a:xfrm>
          <a:prstGeom prst="roundRect">
            <a:avLst>
              <a:gd name="adj" fmla="val 5024"/>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四角形: 角を丸くする 44">
            <a:extLst>
              <a:ext uri="{FF2B5EF4-FFF2-40B4-BE49-F238E27FC236}">
                <a16:creationId xmlns:a16="http://schemas.microsoft.com/office/drawing/2014/main" id="{3A232BB9-DBB3-1D7F-D1BA-6DF81AD409D2}"/>
              </a:ext>
            </a:extLst>
          </p:cNvPr>
          <p:cNvSpPr/>
          <p:nvPr/>
        </p:nvSpPr>
        <p:spPr>
          <a:xfrm>
            <a:off x="7226365" y="4260717"/>
            <a:ext cx="985708" cy="135033"/>
          </a:xfrm>
          <a:prstGeom prst="roundRect">
            <a:avLst>
              <a:gd name="adj" fmla="val 5024"/>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四角形: 角を丸くする 45">
            <a:extLst>
              <a:ext uri="{FF2B5EF4-FFF2-40B4-BE49-F238E27FC236}">
                <a16:creationId xmlns:a16="http://schemas.microsoft.com/office/drawing/2014/main" id="{F4D8EE0B-9FB2-597B-CB33-984506F0EAB7}"/>
              </a:ext>
            </a:extLst>
          </p:cNvPr>
          <p:cNvSpPr/>
          <p:nvPr/>
        </p:nvSpPr>
        <p:spPr>
          <a:xfrm>
            <a:off x="5429446" y="5415732"/>
            <a:ext cx="1250754" cy="135033"/>
          </a:xfrm>
          <a:prstGeom prst="roundRect">
            <a:avLst>
              <a:gd name="adj" fmla="val 5024"/>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四角形: 角を丸くする 46">
            <a:extLst>
              <a:ext uri="{FF2B5EF4-FFF2-40B4-BE49-F238E27FC236}">
                <a16:creationId xmlns:a16="http://schemas.microsoft.com/office/drawing/2014/main" id="{2E9330CF-7E9B-422A-16CF-5353FD8D013B}"/>
              </a:ext>
            </a:extLst>
          </p:cNvPr>
          <p:cNvSpPr/>
          <p:nvPr/>
        </p:nvSpPr>
        <p:spPr>
          <a:xfrm>
            <a:off x="7482645" y="5543213"/>
            <a:ext cx="801271" cy="135033"/>
          </a:xfrm>
          <a:prstGeom prst="roundRect">
            <a:avLst>
              <a:gd name="adj" fmla="val 5024"/>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四角形: 角を丸くする 47">
            <a:extLst>
              <a:ext uri="{FF2B5EF4-FFF2-40B4-BE49-F238E27FC236}">
                <a16:creationId xmlns:a16="http://schemas.microsoft.com/office/drawing/2014/main" id="{310FDB8F-4A73-133A-C71D-B365AA2B9890}"/>
              </a:ext>
            </a:extLst>
          </p:cNvPr>
          <p:cNvSpPr/>
          <p:nvPr/>
        </p:nvSpPr>
        <p:spPr>
          <a:xfrm>
            <a:off x="6858820" y="5539295"/>
            <a:ext cx="359730" cy="135033"/>
          </a:xfrm>
          <a:prstGeom prst="roundRect">
            <a:avLst>
              <a:gd name="adj" fmla="val 5024"/>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右 48">
            <a:extLst>
              <a:ext uri="{FF2B5EF4-FFF2-40B4-BE49-F238E27FC236}">
                <a16:creationId xmlns:a16="http://schemas.microsoft.com/office/drawing/2014/main" id="{C65BE272-8DED-C5FB-70D9-EE3BDB6465B9}"/>
              </a:ext>
            </a:extLst>
          </p:cNvPr>
          <p:cNvSpPr/>
          <p:nvPr/>
        </p:nvSpPr>
        <p:spPr>
          <a:xfrm rot="16200000" flipH="1">
            <a:off x="7737899" y="4761371"/>
            <a:ext cx="166486" cy="35123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吹き出し: 角を丸めた四角形 49">
            <a:extLst>
              <a:ext uri="{FF2B5EF4-FFF2-40B4-BE49-F238E27FC236}">
                <a16:creationId xmlns:a16="http://schemas.microsoft.com/office/drawing/2014/main" id="{0D76C0CE-D1CC-ECFE-E560-F5E30D7968BA}"/>
              </a:ext>
            </a:extLst>
          </p:cNvPr>
          <p:cNvSpPr/>
          <p:nvPr/>
        </p:nvSpPr>
        <p:spPr>
          <a:xfrm>
            <a:off x="7245032" y="2200549"/>
            <a:ext cx="1303367" cy="644001"/>
          </a:xfrm>
          <a:prstGeom prst="wedgeRoundRectCallout">
            <a:avLst>
              <a:gd name="adj1" fmla="val -37132"/>
              <a:gd name="adj2" fmla="val 63934"/>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sz="1100"/>
              <a:t>英語での解説ですが字幕が表示できます。</a:t>
            </a:r>
          </a:p>
        </p:txBody>
      </p:sp>
      <p:pic>
        <p:nvPicPr>
          <p:cNvPr id="52" name="図 51">
            <a:extLst>
              <a:ext uri="{FF2B5EF4-FFF2-40B4-BE49-F238E27FC236}">
                <a16:creationId xmlns:a16="http://schemas.microsoft.com/office/drawing/2014/main" id="{6FEA045F-30FB-D259-F551-0432FC709218}"/>
              </a:ext>
            </a:extLst>
          </p:cNvPr>
          <p:cNvPicPr>
            <a:picLocks noChangeAspect="1"/>
          </p:cNvPicPr>
          <p:nvPr/>
        </p:nvPicPr>
        <p:blipFill>
          <a:blip r:embed="rId11"/>
          <a:stretch>
            <a:fillRect/>
          </a:stretch>
        </p:blipFill>
        <p:spPr>
          <a:xfrm>
            <a:off x="8544602" y="3818288"/>
            <a:ext cx="3402232" cy="2580049"/>
          </a:xfrm>
          <a:prstGeom prst="rect">
            <a:avLst/>
          </a:prstGeom>
        </p:spPr>
      </p:pic>
      <p:cxnSp>
        <p:nvCxnSpPr>
          <p:cNvPr id="54" name="直線コネクタ 53">
            <a:extLst>
              <a:ext uri="{FF2B5EF4-FFF2-40B4-BE49-F238E27FC236}">
                <a16:creationId xmlns:a16="http://schemas.microsoft.com/office/drawing/2014/main" id="{3460F29E-8EDD-8664-BFA4-A6962AC5CE43}"/>
              </a:ext>
            </a:extLst>
          </p:cNvPr>
          <p:cNvCxnSpPr/>
          <p:nvPr/>
        </p:nvCxnSpPr>
        <p:spPr>
          <a:xfrm>
            <a:off x="3431308" y="5759453"/>
            <a:ext cx="139469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077439A4-92A5-9D26-D23A-161134523572}"/>
              </a:ext>
            </a:extLst>
          </p:cNvPr>
          <p:cNvCxnSpPr>
            <a:cxnSpLocks/>
          </p:cNvCxnSpPr>
          <p:nvPr/>
        </p:nvCxnSpPr>
        <p:spPr>
          <a:xfrm>
            <a:off x="4054755" y="5792728"/>
            <a:ext cx="5415100" cy="605609"/>
          </a:xfrm>
          <a:prstGeom prst="bentConnector4">
            <a:avLst>
              <a:gd name="adj1" fmla="val 180"/>
              <a:gd name="adj2" fmla="val 137747"/>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803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76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1-1-1.IT</a:t>
            </a:r>
            <a:r>
              <a:rPr lang="ja-JP" altLang="en-US" dirty="0"/>
              <a:t>技術者のイメージ</a:t>
            </a:r>
          </a:p>
        </p:txBody>
      </p:sp>
      <p:sp>
        <p:nvSpPr>
          <p:cNvPr id="2" name="正方形/長方形 1">
            <a:extLst>
              <a:ext uri="{FF2B5EF4-FFF2-40B4-BE49-F238E27FC236}">
                <a16:creationId xmlns:a16="http://schemas.microsoft.com/office/drawing/2014/main" id="{A1793F29-F102-46FB-CA7F-612EF9DF9A9C}"/>
              </a:ext>
            </a:extLst>
          </p:cNvPr>
          <p:cNvSpPr/>
          <p:nvPr/>
        </p:nvSpPr>
        <p:spPr>
          <a:xfrm>
            <a:off x="267629" y="1529862"/>
            <a:ext cx="11675327" cy="5483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342900" indent="-342900">
              <a:buFont typeface="Arial" panose="020B0604020202020204" pitchFamily="34" charset="0"/>
              <a:buChar char="•"/>
            </a:pPr>
            <a:r>
              <a:rPr kumimoji="1" lang="ja-JP" altLang="en-US"/>
              <a:t>先端</a:t>
            </a:r>
            <a:r>
              <a:rPr kumimoji="1" lang="en-US" altLang="ja-JP"/>
              <a:t>IT</a:t>
            </a:r>
            <a:r>
              <a:rPr kumimoji="1" lang="ja-JP" altLang="en-US"/>
              <a:t>人材になる</a:t>
            </a:r>
            <a:endParaRPr kumimoji="1" lang="en-US" altLang="ja-JP"/>
          </a:p>
        </p:txBody>
      </p:sp>
      <p:sp>
        <p:nvSpPr>
          <p:cNvPr id="3" name="テキスト プレースホルダー 7">
            <a:extLst>
              <a:ext uri="{FF2B5EF4-FFF2-40B4-BE49-F238E27FC236}">
                <a16:creationId xmlns:a16="http://schemas.microsoft.com/office/drawing/2014/main" id="{F39EB061-540A-7C2F-87DB-46B13E2ACCF0}"/>
              </a:ext>
            </a:extLst>
          </p:cNvPr>
          <p:cNvSpPr>
            <a:spLocks noGrp="1"/>
          </p:cNvSpPr>
          <p:nvPr>
            <p:ph type="body" sz="quarter" idx="14"/>
          </p:nvPr>
        </p:nvSpPr>
        <p:spPr>
          <a:xfrm>
            <a:off x="268288" y="929051"/>
            <a:ext cx="11637962" cy="373063"/>
          </a:xfrm>
        </p:spPr>
        <p:txBody>
          <a:bodyPr/>
          <a:lstStyle/>
          <a:p>
            <a:r>
              <a:rPr lang="ja-JP" altLang="en-US"/>
              <a:t>求められる</a:t>
            </a:r>
            <a:r>
              <a:rPr lang="en-US" altLang="ja-JP"/>
              <a:t>IT</a:t>
            </a:r>
            <a:r>
              <a:rPr lang="ja-JP" altLang="en-US"/>
              <a:t>人材になるためには？</a:t>
            </a:r>
          </a:p>
        </p:txBody>
      </p:sp>
      <p:sp>
        <p:nvSpPr>
          <p:cNvPr id="5" name="正方形/長方形 4">
            <a:extLst>
              <a:ext uri="{FF2B5EF4-FFF2-40B4-BE49-F238E27FC236}">
                <a16:creationId xmlns:a16="http://schemas.microsoft.com/office/drawing/2014/main" id="{4FEF27B9-D549-52F0-ED1D-9B4E7F9F43AB}"/>
              </a:ext>
            </a:extLst>
          </p:cNvPr>
          <p:cNvSpPr/>
          <p:nvPr/>
        </p:nvSpPr>
        <p:spPr>
          <a:xfrm>
            <a:off x="267629" y="3815863"/>
            <a:ext cx="11675327" cy="5483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342900" indent="-342900">
              <a:buFont typeface="Arial" panose="020B0604020202020204" pitchFamily="34" charset="0"/>
              <a:buChar char="•"/>
            </a:pPr>
            <a:r>
              <a:rPr kumimoji="1" lang="ja-JP" altLang="en-US"/>
              <a:t>ヒューマンスキルを身につける</a:t>
            </a:r>
            <a:endParaRPr kumimoji="1" lang="en-US" altLang="ja-JP"/>
          </a:p>
        </p:txBody>
      </p:sp>
      <p:sp>
        <p:nvSpPr>
          <p:cNvPr id="7" name="テキスト ボックス 6">
            <a:extLst>
              <a:ext uri="{FF2B5EF4-FFF2-40B4-BE49-F238E27FC236}">
                <a16:creationId xmlns:a16="http://schemas.microsoft.com/office/drawing/2014/main" id="{11E683B7-6200-FF7D-5BA4-C77C70ADF94A}"/>
              </a:ext>
            </a:extLst>
          </p:cNvPr>
          <p:cNvSpPr txBox="1"/>
          <p:nvPr/>
        </p:nvSpPr>
        <p:spPr>
          <a:xfrm>
            <a:off x="651164" y="2105883"/>
            <a:ext cx="11255086" cy="1600438"/>
          </a:xfrm>
          <a:prstGeom prst="rect">
            <a:avLst/>
          </a:prstGeom>
          <a:noFill/>
        </p:spPr>
        <p:txBody>
          <a:bodyPr wrap="square" rtlCol="0">
            <a:spAutoFit/>
          </a:bodyPr>
          <a:lstStyle/>
          <a:p>
            <a:r>
              <a:rPr kumimoji="1" lang="ja-JP" altLang="en-US" sz="1400"/>
              <a:t>第</a:t>
            </a:r>
            <a:r>
              <a:rPr kumimoji="1" lang="en-US" altLang="ja-JP" sz="1400"/>
              <a:t>4</a:t>
            </a:r>
            <a:r>
              <a:rPr kumimoji="1" lang="ja-JP" altLang="en-US" sz="1400"/>
              <a:t>次産業革命の進展の中、先端</a:t>
            </a:r>
            <a:r>
              <a:rPr kumimoji="1" lang="en-US" altLang="ja-JP" sz="1400"/>
              <a:t>IT</a:t>
            </a:r>
            <a:r>
              <a:rPr kumimoji="1" lang="ja-JP" altLang="en-US" sz="1400"/>
              <a:t>人材の需要は増加していくといわれています。それに伴い従来型</a:t>
            </a:r>
            <a:r>
              <a:rPr kumimoji="1" lang="en-US" altLang="ja-JP" sz="1400"/>
              <a:t>IT</a:t>
            </a:r>
            <a:r>
              <a:rPr kumimoji="1" lang="ja-JP" altLang="en-US" sz="1400"/>
              <a:t>市場は縮小し、従来型</a:t>
            </a:r>
            <a:r>
              <a:rPr kumimoji="1" lang="en-US" altLang="ja-JP" sz="1400"/>
              <a:t>IT</a:t>
            </a:r>
            <a:r>
              <a:rPr kumimoji="1" lang="ja-JP" altLang="en-US" sz="1400"/>
              <a:t>人材が過剰になる恐れがあります。</a:t>
            </a:r>
          </a:p>
          <a:p>
            <a:r>
              <a:rPr kumimoji="1" lang="ja-JP" altLang="en-US" sz="1400"/>
              <a:t>先端</a:t>
            </a:r>
            <a:r>
              <a:rPr kumimoji="1" lang="en-US" altLang="ja-JP" sz="1400"/>
              <a:t>IT</a:t>
            </a:r>
            <a:r>
              <a:rPr kumimoji="1" lang="ja-JP" altLang="en-US" sz="1400"/>
              <a:t>人材とは</a:t>
            </a:r>
            <a:r>
              <a:rPr kumimoji="1" lang="en-US" altLang="ja-JP" sz="1400"/>
              <a:t>AI</a:t>
            </a:r>
            <a:r>
              <a:rPr kumimoji="1" lang="ja-JP" altLang="en-US" sz="1400"/>
              <a:t>やビッグデータ、</a:t>
            </a:r>
            <a:r>
              <a:rPr kumimoji="1" lang="en-US" altLang="ja-JP" sz="1400"/>
              <a:t>IoT</a:t>
            </a:r>
            <a:r>
              <a:rPr kumimoji="1" lang="ja-JP" altLang="en-US" sz="1400"/>
              <a:t>、クラウドなど、最先端の</a:t>
            </a:r>
            <a:r>
              <a:rPr kumimoji="1" lang="en-US" altLang="ja-JP" sz="1400"/>
              <a:t>IT</a:t>
            </a:r>
            <a:r>
              <a:rPr kumimoji="1" lang="ja-JP" altLang="en-US" sz="1400"/>
              <a:t>知識・技術を持つ人材のことです。</a:t>
            </a:r>
            <a:r>
              <a:rPr kumimoji="1" lang="en-US" altLang="ja-JP" sz="1400"/>
              <a:t>AI</a:t>
            </a:r>
            <a:r>
              <a:rPr kumimoji="1" lang="ja-JP" altLang="en-US" sz="1400"/>
              <a:t>技術を活用した顔認証システムや自動運転、位置情報データを活用したマーケティングなどはすでに日常的に取り入れられており、今後さらに発展すると見込まれています。</a:t>
            </a:r>
          </a:p>
          <a:p>
            <a:r>
              <a:rPr kumimoji="1" lang="ja-JP" altLang="en-US" sz="1400"/>
              <a:t>現在</a:t>
            </a:r>
            <a:r>
              <a:rPr kumimoji="1" lang="en-US" altLang="ja-JP" sz="1400"/>
              <a:t>IT</a:t>
            </a:r>
            <a:r>
              <a:rPr kumimoji="1" lang="ja-JP" altLang="en-US" sz="1400"/>
              <a:t>エンジニアとして活躍している方でも、リスキリング（新しい職業に就くために、あるいは、今の職業で必要とされるスキルの大幅な変化に適応するために、必要なスキルを獲得すること）を視野に入れて、高度な技術や知識を得ていくことが大切です。</a:t>
            </a:r>
            <a:r>
              <a:rPr kumimoji="1" lang="en-US" altLang="ja-JP" sz="1400"/>
              <a:t>AI</a:t>
            </a:r>
            <a:r>
              <a:rPr kumimoji="1" lang="ja-JP" altLang="en-US" sz="1400"/>
              <a:t>や</a:t>
            </a:r>
            <a:r>
              <a:rPr kumimoji="1" lang="en-US" altLang="ja-JP" sz="1400"/>
              <a:t>IoT</a:t>
            </a:r>
            <a:r>
              <a:rPr kumimoji="1" lang="ja-JP" altLang="en-US" sz="1400"/>
              <a:t>など先端</a:t>
            </a:r>
            <a:r>
              <a:rPr kumimoji="1" lang="en-US" altLang="ja-JP" sz="1400"/>
              <a:t>IT</a:t>
            </a:r>
            <a:r>
              <a:rPr kumimoji="1" lang="ja-JP" altLang="en-US" sz="1400"/>
              <a:t>技術の分野によっても求められるスキル・知識が異なるため、どの分野のエンジニアを目指すのか目標を定め、必要なスキルを身につけるとよいでしょう。</a:t>
            </a:r>
          </a:p>
        </p:txBody>
      </p:sp>
      <p:sp>
        <p:nvSpPr>
          <p:cNvPr id="8" name="テキスト ボックス 7">
            <a:extLst>
              <a:ext uri="{FF2B5EF4-FFF2-40B4-BE49-F238E27FC236}">
                <a16:creationId xmlns:a16="http://schemas.microsoft.com/office/drawing/2014/main" id="{980191EE-DCC9-60C4-4126-C121DE8E63E0}"/>
              </a:ext>
            </a:extLst>
          </p:cNvPr>
          <p:cNvSpPr txBox="1"/>
          <p:nvPr/>
        </p:nvSpPr>
        <p:spPr>
          <a:xfrm>
            <a:off x="665014" y="4391873"/>
            <a:ext cx="11255086" cy="1815882"/>
          </a:xfrm>
          <a:prstGeom prst="rect">
            <a:avLst/>
          </a:prstGeom>
          <a:noFill/>
        </p:spPr>
        <p:txBody>
          <a:bodyPr wrap="square" rtlCol="0">
            <a:spAutoFit/>
          </a:bodyPr>
          <a:lstStyle/>
          <a:p>
            <a:r>
              <a:rPr kumimoji="1" lang="en-US" altLang="ja-JP" sz="1400"/>
              <a:t>IT</a:t>
            </a:r>
            <a:r>
              <a:rPr kumimoji="1" lang="ja-JP" altLang="en-US" sz="1400"/>
              <a:t>業界で必要とされているスキルのひとつに、ヒューマンスキルがあります。ヒューマンスキルとはその名のとおり人間力のことで「健全なコミュニケーションを行い、信頼関係を築く力」のことです。具体的にはコミュニケーションスキル、ヒアリングスキル、プレゼンテーションスキル、ネゴシエーションスキルなど、対人関係に関するスキルとされ、カッツ・モデルで考えると理解がしやすいでしょう。</a:t>
            </a:r>
          </a:p>
          <a:p>
            <a:r>
              <a:rPr kumimoji="1" lang="ja-JP" altLang="en-US" sz="1400"/>
              <a:t>カッツ・モデルでは、マネジメント層を</a:t>
            </a:r>
            <a:r>
              <a:rPr kumimoji="1" lang="en-US" altLang="ja-JP" sz="1400"/>
              <a:t>3</a:t>
            </a:r>
            <a:r>
              <a:rPr kumimoji="1" lang="ja-JP" altLang="en-US" sz="1400"/>
              <a:t>つに分類し、マネジメントに必要なスキルが</a:t>
            </a:r>
            <a:r>
              <a:rPr kumimoji="1" lang="en-US" altLang="ja-JP" sz="1400"/>
              <a:t>3</a:t>
            </a:r>
            <a:r>
              <a:rPr kumimoji="1" lang="ja-JP" altLang="en-US" sz="1400"/>
              <a:t>つあると定義しています。マネジメントに必要なスキルのうち、</a:t>
            </a:r>
            <a:r>
              <a:rPr kumimoji="1" lang="en-US" altLang="ja-JP" sz="1400"/>
              <a:t>2</a:t>
            </a:r>
            <a:r>
              <a:rPr kumimoji="1" lang="ja-JP" altLang="en-US" sz="1400"/>
              <a:t>つは役職によって重要度が変わりますが、残りの</a:t>
            </a:r>
            <a:r>
              <a:rPr kumimoji="1" lang="en-US" altLang="ja-JP" sz="1400"/>
              <a:t>1</a:t>
            </a:r>
            <a:r>
              <a:rPr kumimoji="1" lang="ja-JP" altLang="en-US" sz="1400"/>
              <a:t>つである「ヒューマンスキル」は、どの役職でも重要であるとしています。</a:t>
            </a:r>
          </a:p>
          <a:p>
            <a:r>
              <a:rPr kumimoji="1" lang="ja-JP" altLang="en-US" sz="1400"/>
              <a:t>そのため、ヒューマンスキルはプロジェクトチームやクライアントなどと良好な関係を築くために必要であることはもちろん、どのポジションであっても仕事をスムーズに進めるためには欠かせません。</a:t>
            </a:r>
          </a:p>
          <a:p>
            <a:r>
              <a:rPr kumimoji="1" lang="ja-JP" altLang="en-US" sz="1400"/>
              <a:t>業界を問わず、ビジネスのあらゆる場面で高い評価を得られるスキルなので、ぜひ意識して身につけていきましょう。</a:t>
            </a:r>
          </a:p>
        </p:txBody>
      </p:sp>
      <p:sp>
        <p:nvSpPr>
          <p:cNvPr id="9" name="テキスト ボックス 8">
            <a:extLst>
              <a:ext uri="{FF2B5EF4-FFF2-40B4-BE49-F238E27FC236}">
                <a16:creationId xmlns:a16="http://schemas.microsoft.com/office/drawing/2014/main" id="{32584587-7C23-BAB2-899E-794901E1EE44}"/>
              </a:ext>
            </a:extLst>
          </p:cNvPr>
          <p:cNvSpPr txBox="1"/>
          <p:nvPr/>
        </p:nvSpPr>
        <p:spPr>
          <a:xfrm>
            <a:off x="6677890" y="6423953"/>
            <a:ext cx="4512774" cy="307777"/>
          </a:xfrm>
          <a:prstGeom prst="rect">
            <a:avLst/>
          </a:prstGeom>
          <a:noFill/>
        </p:spPr>
        <p:txBody>
          <a:bodyPr wrap="none" rtlCol="0">
            <a:spAutoFit/>
          </a:bodyPr>
          <a:lstStyle/>
          <a:p>
            <a:r>
              <a:rPr kumimoji="1" lang="en-US" altLang="ja-JP" sz="1400"/>
              <a:t>https://doda.jp/engineer/guide/it/021.html</a:t>
            </a:r>
            <a:endParaRPr kumimoji="1" lang="ja-JP" altLang="en-US" sz="1400"/>
          </a:p>
        </p:txBody>
      </p:sp>
    </p:spTree>
    <p:extLst>
      <p:ext uri="{BB962C8B-B14F-4D97-AF65-F5344CB8AC3E}">
        <p14:creationId xmlns:p14="http://schemas.microsoft.com/office/powerpoint/2010/main" val="168337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1-1-1.IT</a:t>
            </a:r>
            <a:r>
              <a:rPr lang="ja-JP" altLang="en-US" dirty="0"/>
              <a:t>技術者のイメージ</a:t>
            </a:r>
          </a:p>
        </p:txBody>
      </p:sp>
      <p:sp>
        <p:nvSpPr>
          <p:cNvPr id="3" name="テキスト プレースホルダー 7">
            <a:extLst>
              <a:ext uri="{FF2B5EF4-FFF2-40B4-BE49-F238E27FC236}">
                <a16:creationId xmlns:a16="http://schemas.microsoft.com/office/drawing/2014/main" id="{F39EB061-540A-7C2F-87DB-46B13E2ACCF0}"/>
              </a:ext>
            </a:extLst>
          </p:cNvPr>
          <p:cNvSpPr>
            <a:spLocks noGrp="1"/>
          </p:cNvSpPr>
          <p:nvPr>
            <p:ph type="body" sz="quarter" idx="14"/>
          </p:nvPr>
        </p:nvSpPr>
        <p:spPr>
          <a:xfrm>
            <a:off x="268288" y="929051"/>
            <a:ext cx="11637962" cy="373063"/>
          </a:xfrm>
        </p:spPr>
        <p:txBody>
          <a:bodyPr/>
          <a:lstStyle/>
          <a:p>
            <a:r>
              <a:rPr lang="en-US" altLang="ja-JP"/>
              <a:t>IT</a:t>
            </a:r>
            <a:r>
              <a:rPr lang="ja-JP" altLang="en-US"/>
              <a:t>人材となったその後・・・。</a:t>
            </a:r>
          </a:p>
        </p:txBody>
      </p:sp>
      <p:sp>
        <p:nvSpPr>
          <p:cNvPr id="9" name="テキスト ボックス 8">
            <a:extLst>
              <a:ext uri="{FF2B5EF4-FFF2-40B4-BE49-F238E27FC236}">
                <a16:creationId xmlns:a16="http://schemas.microsoft.com/office/drawing/2014/main" id="{32584587-7C23-BAB2-899E-794901E1EE44}"/>
              </a:ext>
            </a:extLst>
          </p:cNvPr>
          <p:cNvSpPr txBox="1"/>
          <p:nvPr/>
        </p:nvSpPr>
        <p:spPr>
          <a:xfrm>
            <a:off x="5140036" y="6423953"/>
            <a:ext cx="6322565" cy="307777"/>
          </a:xfrm>
          <a:prstGeom prst="rect">
            <a:avLst/>
          </a:prstGeom>
          <a:noFill/>
        </p:spPr>
        <p:txBody>
          <a:bodyPr wrap="none" rtlCol="0">
            <a:spAutoFit/>
          </a:bodyPr>
          <a:lstStyle/>
          <a:p>
            <a:r>
              <a:rPr kumimoji="1" lang="en-US" altLang="ja-JP" sz="1400"/>
              <a:t>https://www.meti.go.jp/policy/it_policy/jinzai/houkokusyo.pdf</a:t>
            </a:r>
            <a:endParaRPr kumimoji="1" lang="ja-JP" altLang="en-US" sz="1400"/>
          </a:p>
        </p:txBody>
      </p:sp>
      <p:pic>
        <p:nvPicPr>
          <p:cNvPr id="4" name="図 3">
            <a:extLst>
              <a:ext uri="{FF2B5EF4-FFF2-40B4-BE49-F238E27FC236}">
                <a16:creationId xmlns:a16="http://schemas.microsoft.com/office/drawing/2014/main" id="{81555647-6707-A729-E7CA-6599016AC700}"/>
              </a:ext>
            </a:extLst>
          </p:cNvPr>
          <p:cNvPicPr>
            <a:picLocks noChangeAspect="1"/>
          </p:cNvPicPr>
          <p:nvPr/>
        </p:nvPicPr>
        <p:blipFill>
          <a:blip r:embed="rId2"/>
          <a:stretch>
            <a:fillRect/>
          </a:stretch>
        </p:blipFill>
        <p:spPr>
          <a:xfrm>
            <a:off x="6733905" y="3309868"/>
            <a:ext cx="5117965" cy="3093942"/>
          </a:xfrm>
          <a:prstGeom prst="rect">
            <a:avLst/>
          </a:prstGeom>
        </p:spPr>
      </p:pic>
      <p:pic>
        <p:nvPicPr>
          <p:cNvPr id="11" name="図 10">
            <a:extLst>
              <a:ext uri="{FF2B5EF4-FFF2-40B4-BE49-F238E27FC236}">
                <a16:creationId xmlns:a16="http://schemas.microsoft.com/office/drawing/2014/main" id="{D28EC216-87E1-382D-F423-28CC78E52059}"/>
              </a:ext>
            </a:extLst>
          </p:cNvPr>
          <p:cNvPicPr>
            <a:picLocks noChangeAspect="1"/>
          </p:cNvPicPr>
          <p:nvPr/>
        </p:nvPicPr>
        <p:blipFill>
          <a:blip r:embed="rId3"/>
          <a:stretch>
            <a:fillRect/>
          </a:stretch>
        </p:blipFill>
        <p:spPr>
          <a:xfrm>
            <a:off x="363592" y="3309868"/>
            <a:ext cx="6126819" cy="3093942"/>
          </a:xfrm>
          <a:prstGeom prst="rect">
            <a:avLst/>
          </a:prstGeom>
        </p:spPr>
      </p:pic>
      <p:sp>
        <p:nvSpPr>
          <p:cNvPr id="12" name="テキスト ボックス 11">
            <a:extLst>
              <a:ext uri="{FF2B5EF4-FFF2-40B4-BE49-F238E27FC236}">
                <a16:creationId xmlns:a16="http://schemas.microsoft.com/office/drawing/2014/main" id="{D3C5AF80-6174-06C6-58BE-5F9DB75DC29C}"/>
              </a:ext>
            </a:extLst>
          </p:cNvPr>
          <p:cNvSpPr txBox="1"/>
          <p:nvPr/>
        </p:nvSpPr>
        <p:spPr>
          <a:xfrm>
            <a:off x="501531" y="1278543"/>
            <a:ext cx="11399860" cy="2031325"/>
          </a:xfrm>
          <a:prstGeom prst="rect">
            <a:avLst/>
          </a:prstGeom>
          <a:noFill/>
        </p:spPr>
        <p:txBody>
          <a:bodyPr wrap="square" rtlCol="0">
            <a:spAutoFit/>
          </a:bodyPr>
          <a:lstStyle/>
          <a:p>
            <a:r>
              <a:rPr kumimoji="1" lang="ja-JP" altLang="en-US"/>
              <a:t>みずほ情報総研の「</a:t>
            </a:r>
            <a:r>
              <a:rPr kumimoji="1" lang="en-US" altLang="ja-JP"/>
              <a:t>IT </a:t>
            </a:r>
            <a:r>
              <a:rPr kumimoji="1" lang="ja-JP" altLang="en-US"/>
              <a:t>人材需給に関する調査 」調査報告書では、</a:t>
            </a:r>
            <a:r>
              <a:rPr kumimoji="1" lang="en-US" altLang="ja-JP"/>
              <a:t>IT </a:t>
            </a:r>
            <a:r>
              <a:rPr kumimoji="1" lang="ja-JP" altLang="en-US"/>
              <a:t>分野では、</a:t>
            </a:r>
            <a:r>
              <a:rPr kumimoji="1" lang="en-US" altLang="ja-JP"/>
              <a:t>AI </a:t>
            </a:r>
            <a:r>
              <a:rPr kumimoji="1" lang="ja-JP" altLang="en-US"/>
              <a:t>や </a:t>
            </a:r>
            <a:r>
              <a:rPr kumimoji="1" lang="en-US" altLang="ja-JP"/>
              <a:t>IoT</a:t>
            </a:r>
            <a:r>
              <a:rPr kumimoji="1" lang="ja-JP" altLang="en-US"/>
              <a:t>、ビッグデータ活用等、いわゆるデジタル技術の進展が目覚ましいことから、新たな </a:t>
            </a:r>
            <a:r>
              <a:rPr kumimoji="1" lang="en-US" altLang="ja-JP"/>
              <a:t>IT </a:t>
            </a:r>
            <a:r>
              <a:rPr kumimoji="1" lang="ja-JP" altLang="en-US"/>
              <a:t>需要が拡大し、</a:t>
            </a:r>
            <a:r>
              <a:rPr kumimoji="1" lang="en-US" altLang="ja-JP"/>
              <a:t>IT </a:t>
            </a:r>
            <a:r>
              <a:rPr kumimoji="1" lang="ja-JP" altLang="en-US"/>
              <a:t>需要構造が変化するとみられている。そのため、単純に </a:t>
            </a:r>
            <a:r>
              <a:rPr kumimoji="1" lang="en-US" altLang="ja-JP"/>
              <a:t>IT </a:t>
            </a:r>
            <a:r>
              <a:rPr kumimoji="1" lang="ja-JP" altLang="en-US"/>
              <a:t>需要の拡大に応じて </a:t>
            </a:r>
            <a:r>
              <a:rPr kumimoji="1" lang="en-US" altLang="ja-JP"/>
              <a:t>IT </a:t>
            </a:r>
            <a:r>
              <a:rPr kumimoji="1" lang="ja-JP" altLang="en-US"/>
              <a:t>人材需要が拡大するという見解だけでは、将来の </a:t>
            </a:r>
            <a:r>
              <a:rPr kumimoji="1" lang="en-US" altLang="ja-JP"/>
              <a:t>IT </a:t>
            </a:r>
            <a:r>
              <a:rPr kumimoji="1" lang="ja-JP" altLang="en-US"/>
              <a:t>人材の需給を見誤る可能性がある。需要構造の変化と人材供給のバランスや需要構造に応じたスキル獲得（スキル転換）が出来なければ、例えば、デジタル技術に対応した </a:t>
            </a:r>
            <a:r>
              <a:rPr kumimoji="1" lang="en-US" altLang="ja-JP"/>
              <a:t>IT </a:t>
            </a:r>
            <a:r>
              <a:rPr kumimoji="1" lang="ja-JP" altLang="en-US"/>
              <a:t>人材（先端 </a:t>
            </a:r>
            <a:r>
              <a:rPr kumimoji="1" lang="en-US" altLang="ja-JP"/>
              <a:t>IT </a:t>
            </a:r>
            <a:r>
              <a:rPr kumimoji="1" lang="ja-JP" altLang="en-US"/>
              <a:t>人材）は需要が供給を上回る一方で、</a:t>
            </a:r>
            <a:r>
              <a:rPr kumimoji="1" lang="ja-JP" altLang="en-US">
                <a:highlight>
                  <a:srgbClr val="FFFF00"/>
                </a:highlight>
              </a:rPr>
              <a:t>従来型の需要に対応した </a:t>
            </a:r>
            <a:r>
              <a:rPr kumimoji="1" lang="en-US" altLang="ja-JP">
                <a:highlight>
                  <a:srgbClr val="FFFF00"/>
                </a:highlight>
              </a:rPr>
              <a:t>IT </a:t>
            </a:r>
            <a:r>
              <a:rPr kumimoji="1" lang="ja-JP" altLang="en-US">
                <a:highlight>
                  <a:srgbClr val="FFFF00"/>
                </a:highlight>
              </a:rPr>
              <a:t>人材（従来型 </a:t>
            </a:r>
            <a:r>
              <a:rPr kumimoji="1" lang="en-US" altLang="ja-JP">
                <a:highlight>
                  <a:srgbClr val="FFFF00"/>
                </a:highlight>
              </a:rPr>
              <a:t>IT </a:t>
            </a:r>
            <a:r>
              <a:rPr kumimoji="1" lang="ja-JP" altLang="en-US">
                <a:highlight>
                  <a:srgbClr val="FFFF00"/>
                </a:highlight>
              </a:rPr>
              <a:t>人材）は、供給が需要を上回る状況を生み出す可能性もある。</a:t>
            </a:r>
          </a:p>
          <a:p>
            <a:endParaRPr kumimoji="1" lang="ja-JP" altLang="en-US"/>
          </a:p>
        </p:txBody>
      </p:sp>
    </p:spTree>
    <p:extLst>
      <p:ext uri="{BB962C8B-B14F-4D97-AF65-F5344CB8AC3E}">
        <p14:creationId xmlns:p14="http://schemas.microsoft.com/office/powerpoint/2010/main" val="1228794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1-1-2.</a:t>
            </a:r>
            <a:r>
              <a:rPr lang="ja-JP" altLang="en-US" dirty="0"/>
              <a:t>技術分野のご紹介</a:t>
            </a:r>
            <a:endParaRPr lang="en-US" altLang="ja-JP"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8040"/>
            <a:ext cx="11344390" cy="108087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それでは、</a:t>
            </a:r>
            <a:r>
              <a:rPr kumimoji="1" lang="en-US" altLang="ja-JP"/>
              <a:t>IT</a:t>
            </a:r>
            <a:r>
              <a:rPr kumimoji="1" lang="ja-JP" altLang="en-US"/>
              <a:t>技術者がどのような場所で活躍しているのか？その分野と弊社が力を入れている分野について説明します。</a:t>
            </a:r>
            <a:endParaRPr kumimoji="1" lang="ja-JP" altLang="en-US" dirty="0"/>
          </a:p>
        </p:txBody>
      </p:sp>
      <p:pic>
        <p:nvPicPr>
          <p:cNvPr id="8" name="図 7">
            <a:extLst>
              <a:ext uri="{FF2B5EF4-FFF2-40B4-BE49-F238E27FC236}">
                <a16:creationId xmlns:a16="http://schemas.microsoft.com/office/drawing/2014/main" id="{959445C1-5537-8438-A52A-AE9BB4DAD7C2}"/>
              </a:ext>
            </a:extLst>
          </p:cNvPr>
          <p:cNvPicPr>
            <a:picLocks noChangeAspect="1"/>
          </p:cNvPicPr>
          <p:nvPr/>
        </p:nvPicPr>
        <p:blipFill>
          <a:blip r:embed="rId2"/>
          <a:stretch>
            <a:fillRect/>
          </a:stretch>
        </p:blipFill>
        <p:spPr>
          <a:xfrm>
            <a:off x="399126" y="3429000"/>
            <a:ext cx="3358682" cy="2692544"/>
          </a:xfrm>
          <a:prstGeom prst="rect">
            <a:avLst/>
          </a:prstGeom>
        </p:spPr>
      </p:pic>
      <p:pic>
        <p:nvPicPr>
          <p:cNvPr id="2052" name="Picture 4" descr="プログラマーのイラスト | かわいいフリー素材集 いらすとや">
            <a:extLst>
              <a:ext uri="{FF2B5EF4-FFF2-40B4-BE49-F238E27FC236}">
                <a16:creationId xmlns:a16="http://schemas.microsoft.com/office/drawing/2014/main" id="{A50DF20D-AD14-018F-D276-CD0CB2DFF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170" y="4740204"/>
            <a:ext cx="1906886" cy="1532660"/>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extLst>
              <a:ext uri="{FF2B5EF4-FFF2-40B4-BE49-F238E27FC236}">
                <a16:creationId xmlns:a16="http://schemas.microsoft.com/office/drawing/2014/main" id="{76A647B7-3244-2B40-5362-AF3C53EF73DA}"/>
              </a:ext>
            </a:extLst>
          </p:cNvPr>
          <p:cNvPicPr>
            <a:picLocks noChangeAspect="1"/>
          </p:cNvPicPr>
          <p:nvPr/>
        </p:nvPicPr>
        <p:blipFill>
          <a:blip r:embed="rId4"/>
          <a:stretch>
            <a:fillRect/>
          </a:stretch>
        </p:blipFill>
        <p:spPr>
          <a:xfrm>
            <a:off x="5967267" y="2957435"/>
            <a:ext cx="3026930" cy="2059860"/>
          </a:xfrm>
          <a:prstGeom prst="rect">
            <a:avLst/>
          </a:prstGeom>
        </p:spPr>
      </p:pic>
      <p:pic>
        <p:nvPicPr>
          <p:cNvPr id="16" name="図 15">
            <a:extLst>
              <a:ext uri="{FF2B5EF4-FFF2-40B4-BE49-F238E27FC236}">
                <a16:creationId xmlns:a16="http://schemas.microsoft.com/office/drawing/2014/main" id="{15A66589-2489-A1E3-92D0-5B9C30BAA8D7}"/>
              </a:ext>
            </a:extLst>
          </p:cNvPr>
          <p:cNvPicPr>
            <a:picLocks noChangeAspect="1"/>
          </p:cNvPicPr>
          <p:nvPr/>
        </p:nvPicPr>
        <p:blipFill>
          <a:blip r:embed="rId5"/>
          <a:stretch>
            <a:fillRect/>
          </a:stretch>
        </p:blipFill>
        <p:spPr>
          <a:xfrm>
            <a:off x="8211718" y="3989962"/>
            <a:ext cx="3980282" cy="2692544"/>
          </a:xfrm>
          <a:prstGeom prst="rect">
            <a:avLst/>
          </a:prstGeom>
        </p:spPr>
      </p:pic>
      <p:sp>
        <p:nvSpPr>
          <p:cNvPr id="17" name="テキスト ボックス 16">
            <a:extLst>
              <a:ext uri="{FF2B5EF4-FFF2-40B4-BE49-F238E27FC236}">
                <a16:creationId xmlns:a16="http://schemas.microsoft.com/office/drawing/2014/main" id="{31CCDB9F-29AA-0C04-1181-9B1D914C9949}"/>
              </a:ext>
            </a:extLst>
          </p:cNvPr>
          <p:cNvSpPr txBox="1"/>
          <p:nvPr/>
        </p:nvSpPr>
        <p:spPr>
          <a:xfrm>
            <a:off x="1361764" y="2850565"/>
            <a:ext cx="1433406" cy="369332"/>
          </a:xfrm>
          <a:prstGeom prst="rect">
            <a:avLst/>
          </a:prstGeom>
          <a:noFill/>
        </p:spPr>
        <p:txBody>
          <a:bodyPr wrap="none" rtlCol="0">
            <a:spAutoFit/>
          </a:bodyPr>
          <a:lstStyle/>
          <a:p>
            <a:r>
              <a:rPr lang="ja-JP" altLang="en-US"/>
              <a:t>ハードウェア</a:t>
            </a:r>
            <a:endParaRPr kumimoji="1" lang="ja-JP" altLang="en-US"/>
          </a:p>
        </p:txBody>
      </p:sp>
      <p:sp>
        <p:nvSpPr>
          <p:cNvPr id="18" name="テキスト ボックス 17">
            <a:extLst>
              <a:ext uri="{FF2B5EF4-FFF2-40B4-BE49-F238E27FC236}">
                <a16:creationId xmlns:a16="http://schemas.microsoft.com/office/drawing/2014/main" id="{F450745E-53D9-2C81-A754-6A24152CDDCD}"/>
              </a:ext>
            </a:extLst>
          </p:cNvPr>
          <p:cNvSpPr txBox="1"/>
          <p:nvPr/>
        </p:nvSpPr>
        <p:spPr>
          <a:xfrm>
            <a:off x="4285778" y="4139765"/>
            <a:ext cx="1385316" cy="369332"/>
          </a:xfrm>
          <a:prstGeom prst="rect">
            <a:avLst/>
          </a:prstGeom>
          <a:noFill/>
        </p:spPr>
        <p:txBody>
          <a:bodyPr wrap="none" rtlCol="0">
            <a:spAutoFit/>
          </a:bodyPr>
          <a:lstStyle/>
          <a:p>
            <a:r>
              <a:rPr lang="ja-JP" altLang="en-US"/>
              <a:t>ソフトウェア</a:t>
            </a:r>
            <a:endParaRPr kumimoji="1" lang="ja-JP" altLang="en-US"/>
          </a:p>
        </p:txBody>
      </p:sp>
      <p:sp>
        <p:nvSpPr>
          <p:cNvPr id="19" name="テキスト ボックス 18">
            <a:extLst>
              <a:ext uri="{FF2B5EF4-FFF2-40B4-BE49-F238E27FC236}">
                <a16:creationId xmlns:a16="http://schemas.microsoft.com/office/drawing/2014/main" id="{FBDD5235-7489-2AC3-B059-7F2418AC724E}"/>
              </a:ext>
            </a:extLst>
          </p:cNvPr>
          <p:cNvSpPr txBox="1"/>
          <p:nvPr/>
        </p:nvSpPr>
        <p:spPr>
          <a:xfrm>
            <a:off x="6772044" y="2772114"/>
            <a:ext cx="1417376" cy="369332"/>
          </a:xfrm>
          <a:prstGeom prst="rect">
            <a:avLst/>
          </a:prstGeom>
          <a:noFill/>
        </p:spPr>
        <p:txBody>
          <a:bodyPr wrap="none" rtlCol="0">
            <a:spAutoFit/>
          </a:bodyPr>
          <a:lstStyle/>
          <a:p>
            <a:r>
              <a:rPr lang="ja-JP" altLang="en-US"/>
              <a:t>セキュリティ</a:t>
            </a:r>
            <a:endParaRPr kumimoji="1" lang="ja-JP" altLang="en-US"/>
          </a:p>
        </p:txBody>
      </p:sp>
      <p:sp>
        <p:nvSpPr>
          <p:cNvPr id="20" name="テキスト ボックス 19">
            <a:extLst>
              <a:ext uri="{FF2B5EF4-FFF2-40B4-BE49-F238E27FC236}">
                <a16:creationId xmlns:a16="http://schemas.microsoft.com/office/drawing/2014/main" id="{6C1BA5F0-A39A-BC83-1711-0C42BA29C06D}"/>
              </a:ext>
            </a:extLst>
          </p:cNvPr>
          <p:cNvSpPr txBox="1"/>
          <p:nvPr/>
        </p:nvSpPr>
        <p:spPr>
          <a:xfrm>
            <a:off x="9499583" y="3802699"/>
            <a:ext cx="1404552" cy="369332"/>
          </a:xfrm>
          <a:prstGeom prst="rect">
            <a:avLst/>
          </a:prstGeom>
          <a:noFill/>
        </p:spPr>
        <p:txBody>
          <a:bodyPr wrap="none" rtlCol="0">
            <a:spAutoFit/>
          </a:bodyPr>
          <a:lstStyle/>
          <a:p>
            <a:r>
              <a:rPr kumimoji="1" lang="ja-JP" altLang="en-US"/>
              <a:t>ネットワーク</a:t>
            </a:r>
          </a:p>
        </p:txBody>
      </p:sp>
    </p:spTree>
    <p:extLst>
      <p:ext uri="{BB962C8B-B14F-4D97-AF65-F5344CB8AC3E}">
        <p14:creationId xmlns:p14="http://schemas.microsoft.com/office/powerpoint/2010/main" val="339348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A46AE1B-A1BC-86AF-EBE1-8326FD179934}"/>
              </a:ext>
            </a:extLst>
          </p:cNvPr>
          <p:cNvSpPr>
            <a:spLocks noGrp="1"/>
          </p:cNvSpPr>
          <p:nvPr>
            <p:ph type="title"/>
          </p:nvPr>
        </p:nvSpPr>
        <p:spPr/>
        <p:txBody>
          <a:bodyPr/>
          <a:lstStyle/>
          <a:p>
            <a:r>
              <a:rPr lang="ja-JP" altLang="en-US" dirty="0"/>
              <a:t>はじめに</a:t>
            </a:r>
          </a:p>
        </p:txBody>
      </p:sp>
      <p:sp>
        <p:nvSpPr>
          <p:cNvPr id="8" name="テキスト プレースホルダー 7">
            <a:extLst>
              <a:ext uri="{FF2B5EF4-FFF2-40B4-BE49-F238E27FC236}">
                <a16:creationId xmlns:a16="http://schemas.microsoft.com/office/drawing/2014/main" id="{275B42A0-5DD0-B297-7B9D-400DFA7FE434}"/>
              </a:ext>
            </a:extLst>
          </p:cNvPr>
          <p:cNvSpPr>
            <a:spLocks noGrp="1"/>
          </p:cNvSpPr>
          <p:nvPr>
            <p:ph type="body" sz="quarter" idx="13"/>
          </p:nvPr>
        </p:nvSpPr>
        <p:spPr>
          <a:xfrm>
            <a:off x="267628" y="873748"/>
            <a:ext cx="11675326" cy="822850"/>
          </a:xfrm>
        </p:spPr>
        <p:txBody>
          <a:bodyPr/>
          <a:lstStyle/>
          <a:p>
            <a:pPr marL="0" indent="0">
              <a:buNone/>
            </a:pPr>
            <a:r>
              <a:rPr lang="ja-JP" altLang="en-US" b="1" dirty="0">
                <a:solidFill>
                  <a:schemeClr val="bg1"/>
                </a:solidFill>
                <a:latin typeface="+mn-ea"/>
                <a:ea typeface="+mn-ea"/>
              </a:rPr>
              <a:t>本資料では、</a:t>
            </a:r>
            <a:r>
              <a:rPr lang="en-US" altLang="ja-JP" b="1" dirty="0">
                <a:solidFill>
                  <a:schemeClr val="bg1"/>
                </a:solidFill>
                <a:latin typeface="+mn-ea"/>
                <a:ea typeface="+mn-ea"/>
              </a:rPr>
              <a:t>IT</a:t>
            </a:r>
            <a:r>
              <a:rPr lang="ja-JP" altLang="en-US" b="1" dirty="0">
                <a:solidFill>
                  <a:schemeClr val="bg1"/>
                </a:solidFill>
                <a:latin typeface="+mn-ea"/>
                <a:ea typeface="+mn-ea"/>
              </a:rPr>
              <a:t>技術者</a:t>
            </a:r>
            <a:r>
              <a:rPr lang="en-US" altLang="ja-JP" b="1" dirty="0">
                <a:solidFill>
                  <a:schemeClr val="bg1"/>
                </a:solidFill>
                <a:latin typeface="+mn-ea"/>
                <a:ea typeface="+mn-ea"/>
              </a:rPr>
              <a:t>(</a:t>
            </a:r>
            <a:r>
              <a:rPr lang="ja-JP" altLang="en-US" b="1" dirty="0">
                <a:solidFill>
                  <a:schemeClr val="bg1"/>
                </a:solidFill>
                <a:latin typeface="+mn-ea"/>
                <a:ea typeface="+mn-ea"/>
              </a:rPr>
              <a:t>プログラマ</a:t>
            </a:r>
            <a:r>
              <a:rPr lang="en-US" altLang="ja-JP" b="1" dirty="0">
                <a:solidFill>
                  <a:schemeClr val="bg1"/>
                </a:solidFill>
                <a:latin typeface="+mn-ea"/>
                <a:ea typeface="+mn-ea"/>
              </a:rPr>
              <a:t>)</a:t>
            </a:r>
            <a:r>
              <a:rPr lang="ja-JP" altLang="en-US" b="1" dirty="0">
                <a:solidFill>
                  <a:schemeClr val="bg1"/>
                </a:solidFill>
                <a:latin typeface="+mn-ea"/>
                <a:ea typeface="+mn-ea"/>
              </a:rPr>
              <a:t>育成カリキュラムの「</a:t>
            </a:r>
            <a:r>
              <a:rPr lang="en-US" altLang="ja-JP" b="1" dirty="0">
                <a:solidFill>
                  <a:schemeClr val="bg1"/>
                </a:solidFill>
                <a:latin typeface="+mn-ea"/>
                <a:ea typeface="+mn-ea"/>
              </a:rPr>
              <a:t>1.</a:t>
            </a:r>
            <a:r>
              <a:rPr lang="ja-JP" altLang="en-US" b="1" dirty="0">
                <a:solidFill>
                  <a:schemeClr val="bg1"/>
                </a:solidFill>
                <a:latin typeface="+mn-ea"/>
                <a:ea typeface="+mn-ea"/>
              </a:rPr>
              <a:t>座学実習</a:t>
            </a:r>
            <a:r>
              <a:rPr lang="en-US" altLang="ja-JP" b="1" dirty="0">
                <a:solidFill>
                  <a:schemeClr val="bg1"/>
                </a:solidFill>
                <a:latin typeface="+mn-ea"/>
                <a:ea typeface="+mn-ea"/>
              </a:rPr>
              <a:t>(</a:t>
            </a:r>
            <a:r>
              <a:rPr lang="ja-JP" altLang="en-US" b="1" dirty="0">
                <a:solidFill>
                  <a:schemeClr val="bg1"/>
                </a:solidFill>
                <a:latin typeface="+mn-ea"/>
                <a:ea typeface="+mn-ea"/>
              </a:rPr>
              <a:t>情報処理基本</a:t>
            </a:r>
            <a:r>
              <a:rPr lang="en-US" altLang="ja-JP" b="1" dirty="0">
                <a:solidFill>
                  <a:schemeClr val="bg1"/>
                </a:solidFill>
                <a:latin typeface="+mn-ea"/>
                <a:ea typeface="+mn-ea"/>
              </a:rPr>
              <a:t>)</a:t>
            </a:r>
            <a:r>
              <a:rPr lang="ja-JP" altLang="en-US" b="1" dirty="0">
                <a:solidFill>
                  <a:schemeClr val="bg1"/>
                </a:solidFill>
                <a:latin typeface="+mn-ea"/>
                <a:ea typeface="+mn-ea"/>
              </a:rPr>
              <a:t>」について説明いたします。</a:t>
            </a:r>
            <a:endParaRPr lang="en-US" altLang="ja-JP" b="1" dirty="0">
              <a:solidFill>
                <a:schemeClr val="bg1"/>
              </a:solidFill>
              <a:latin typeface="+mn-ea"/>
              <a:ea typeface="+mn-ea"/>
            </a:endParaRPr>
          </a:p>
        </p:txBody>
      </p:sp>
      <p:pic>
        <p:nvPicPr>
          <p:cNvPr id="13" name="図 12">
            <a:extLst>
              <a:ext uri="{FF2B5EF4-FFF2-40B4-BE49-F238E27FC236}">
                <a16:creationId xmlns:a16="http://schemas.microsoft.com/office/drawing/2014/main" id="{37675112-0CDF-462B-D3AB-982006D919D8}"/>
              </a:ext>
            </a:extLst>
          </p:cNvPr>
          <p:cNvPicPr>
            <a:picLocks noChangeAspect="1"/>
          </p:cNvPicPr>
          <p:nvPr/>
        </p:nvPicPr>
        <p:blipFill>
          <a:blip r:embed="rId2"/>
          <a:stretch>
            <a:fillRect/>
          </a:stretch>
        </p:blipFill>
        <p:spPr>
          <a:xfrm>
            <a:off x="881349" y="1789428"/>
            <a:ext cx="10636484" cy="4457775"/>
          </a:xfrm>
          <a:prstGeom prst="rect">
            <a:avLst/>
          </a:prstGeom>
        </p:spPr>
      </p:pic>
      <p:sp>
        <p:nvSpPr>
          <p:cNvPr id="14" name="正方形/長方形 13">
            <a:extLst>
              <a:ext uri="{FF2B5EF4-FFF2-40B4-BE49-F238E27FC236}">
                <a16:creationId xmlns:a16="http://schemas.microsoft.com/office/drawing/2014/main" id="{E165B75C-DB03-AB8C-74E5-6AA6678681DA}"/>
              </a:ext>
            </a:extLst>
          </p:cNvPr>
          <p:cNvSpPr/>
          <p:nvPr/>
        </p:nvSpPr>
        <p:spPr>
          <a:xfrm>
            <a:off x="881350" y="2610995"/>
            <a:ext cx="10636484" cy="10906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008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1-1-2.</a:t>
            </a:r>
            <a:r>
              <a:rPr lang="ja-JP" altLang="en-US" dirty="0"/>
              <a:t>技術分野のご紹介</a:t>
            </a:r>
          </a:p>
        </p:txBody>
      </p:sp>
      <p:graphicFrame>
        <p:nvGraphicFramePr>
          <p:cNvPr id="4" name="表 3">
            <a:extLst>
              <a:ext uri="{FF2B5EF4-FFF2-40B4-BE49-F238E27FC236}">
                <a16:creationId xmlns:a16="http://schemas.microsoft.com/office/drawing/2014/main" id="{6F20D8DD-EC86-0D7D-78D8-066FBCA21728}"/>
              </a:ext>
            </a:extLst>
          </p:cNvPr>
          <p:cNvGraphicFramePr>
            <a:graphicFrameLocks noGrp="1"/>
          </p:cNvGraphicFramePr>
          <p:nvPr>
            <p:extLst>
              <p:ext uri="{D42A27DB-BD31-4B8C-83A1-F6EECF244321}">
                <p14:modId xmlns:p14="http://schemas.microsoft.com/office/powerpoint/2010/main" val="2180850334"/>
              </p:ext>
            </p:extLst>
          </p:nvPr>
        </p:nvGraphicFramePr>
        <p:xfrm>
          <a:off x="267629" y="1559920"/>
          <a:ext cx="11637962" cy="4759960"/>
        </p:xfrm>
        <a:graphic>
          <a:graphicData uri="http://schemas.openxmlformats.org/drawingml/2006/table">
            <a:tbl>
              <a:tblPr firstRow="1" bandRow="1">
                <a:tableStyleId>{5C22544A-7EE6-4342-B048-85BDC9FD1C3A}</a:tableStyleId>
              </a:tblPr>
              <a:tblGrid>
                <a:gridCol w="1625565">
                  <a:extLst>
                    <a:ext uri="{9D8B030D-6E8A-4147-A177-3AD203B41FA5}">
                      <a16:colId xmlns:a16="http://schemas.microsoft.com/office/drawing/2014/main" val="721716595"/>
                    </a:ext>
                  </a:extLst>
                </a:gridCol>
                <a:gridCol w="10012397">
                  <a:extLst>
                    <a:ext uri="{9D8B030D-6E8A-4147-A177-3AD203B41FA5}">
                      <a16:colId xmlns:a16="http://schemas.microsoft.com/office/drawing/2014/main" val="660614792"/>
                    </a:ext>
                  </a:extLst>
                </a:gridCol>
              </a:tblGrid>
              <a:tr h="370840">
                <a:tc>
                  <a:txBody>
                    <a:bodyPr/>
                    <a:lstStyle/>
                    <a:p>
                      <a:pPr algn="ctr"/>
                      <a:r>
                        <a:rPr kumimoji="1" lang="ja-JP" altLang="en-US" sz="1200"/>
                        <a:t>技術分野</a:t>
                      </a:r>
                    </a:p>
                  </a:txBody>
                  <a:tcPr/>
                </a:tc>
                <a:tc>
                  <a:txBody>
                    <a:bodyPr/>
                    <a:lstStyle/>
                    <a:p>
                      <a:pPr algn="ctr"/>
                      <a:r>
                        <a:rPr kumimoji="1" lang="ja-JP" altLang="en-US" sz="1200"/>
                        <a:t>説明</a:t>
                      </a:r>
                    </a:p>
                  </a:txBody>
                  <a:tcPr/>
                </a:tc>
                <a:extLst>
                  <a:ext uri="{0D108BD9-81ED-4DB2-BD59-A6C34878D82A}">
                    <a16:rowId xmlns:a16="http://schemas.microsoft.com/office/drawing/2014/main" val="1813252957"/>
                  </a:ext>
                </a:extLst>
              </a:tr>
              <a:tr h="370840">
                <a:tc>
                  <a:txBody>
                    <a:bodyPr/>
                    <a:lstStyle/>
                    <a:p>
                      <a:r>
                        <a:rPr kumimoji="1" lang="ja-JP" altLang="en-US" sz="1200"/>
                        <a:t>ハードウェア</a:t>
                      </a:r>
                    </a:p>
                  </a:txBody>
                  <a:tcPr/>
                </a:tc>
                <a:tc>
                  <a:txBody>
                    <a:bodyPr/>
                    <a:lstStyle/>
                    <a:p>
                      <a:r>
                        <a:rPr kumimoji="1" lang="en-US" altLang="ja-JP" sz="1200"/>
                        <a:t>IT</a:t>
                      </a:r>
                      <a:r>
                        <a:rPr kumimoji="1" lang="ja-JP" altLang="en-US" sz="1200"/>
                        <a:t>業界に対して多くの人が抱く「パソコンを使う」という印象があります。パソコンは、情報処理やネット回線を使う上で必須とも言える機器です。</a:t>
                      </a:r>
                      <a:r>
                        <a:rPr kumimoji="1" lang="en-US" altLang="ja-JP" sz="1200"/>
                        <a:t>IT</a:t>
                      </a:r>
                      <a:r>
                        <a:rPr kumimoji="1" lang="ja-JP" altLang="en-US" sz="1200"/>
                        <a:t>業界の中でも「機器（ハードウェア）」は、そんなパソコンなどの機器を中心に扱う分野です。</a:t>
                      </a:r>
                      <a:r>
                        <a:rPr kumimoji="1" lang="en-US" altLang="ja-JP" sz="1200"/>
                        <a:t>IT</a:t>
                      </a:r>
                      <a:r>
                        <a:rPr kumimoji="1" lang="ja-JP" altLang="en-US" sz="1200"/>
                        <a:t>業界で必要になるのは、パソコンだけではありません。他にも、スマートフォンやタブレット、キーボードやマウス、印刷機などの周辺機器、ゲーム機などのインターネット接続やサービスが利用できる機器などがあります。近年では、家電にも色々な技術が使われており、テレビなどでもインターネットを利用したサービスを受けることができるようになっています。ですから、物によっては家電も含まれます。</a:t>
                      </a:r>
                      <a:r>
                        <a:rPr kumimoji="1" lang="en-US" altLang="ja-JP" sz="1200"/>
                        <a:t>IT</a:t>
                      </a:r>
                      <a:r>
                        <a:rPr kumimoji="1" lang="ja-JP" altLang="en-US" sz="1200"/>
                        <a:t>業界の中でもパソコンなどの機器を主として扱う分野がハードウェア分野になります。</a:t>
                      </a:r>
                    </a:p>
                  </a:txBody>
                  <a:tcPr/>
                </a:tc>
                <a:extLst>
                  <a:ext uri="{0D108BD9-81ED-4DB2-BD59-A6C34878D82A}">
                    <a16:rowId xmlns:a16="http://schemas.microsoft.com/office/drawing/2014/main" val="1146832953"/>
                  </a:ext>
                </a:extLst>
              </a:tr>
              <a:tr h="370840">
                <a:tc>
                  <a:txBody>
                    <a:bodyPr/>
                    <a:lstStyle/>
                    <a:p>
                      <a:r>
                        <a:rPr kumimoji="1" lang="ja-JP" altLang="en-US" sz="1200"/>
                        <a:t>ソフトウェア</a:t>
                      </a:r>
                    </a:p>
                  </a:txBody>
                  <a:tcPr/>
                </a:tc>
                <a:tc>
                  <a:txBody>
                    <a:bodyPr/>
                    <a:lstStyle/>
                    <a:p>
                      <a:r>
                        <a:rPr kumimoji="1" lang="ja-JP" altLang="en-US" sz="1200"/>
                        <a:t>「中身（ソフトウェア）」は、機械の中身を主として扱う分野になります。機器（ハードウェア）を動かすためには、脳が必要です。その脳を扱う分野がソフトウェアの分野であると言えます。例えばパソコンの場合、機器だけ存在していても動いてくれません。中にパソコンの脳とも言うべき</a:t>
                      </a:r>
                      <a:r>
                        <a:rPr kumimoji="1" lang="en-US" altLang="ja-JP" sz="1200"/>
                        <a:t>OS</a:t>
                      </a:r>
                      <a:r>
                        <a:rPr kumimoji="1" lang="ja-JP" altLang="en-US" sz="1200"/>
                        <a:t>が入っていないと、本来の用途に基づいて使うことができません。この</a:t>
                      </a:r>
                      <a:r>
                        <a:rPr kumimoji="1" lang="en-US" altLang="ja-JP" sz="1200"/>
                        <a:t>OS</a:t>
                      </a:r>
                      <a:r>
                        <a:rPr kumimoji="1" lang="ja-JP" altLang="en-US" sz="1200"/>
                        <a:t>部分（脳の部分）を扱うのがソフトウェアの分野になります。機器（ハードウェア）の分野と比較しながら覚えると、すんなり覚えることができます。</a:t>
                      </a:r>
                    </a:p>
                  </a:txBody>
                  <a:tcPr/>
                </a:tc>
                <a:extLst>
                  <a:ext uri="{0D108BD9-81ED-4DB2-BD59-A6C34878D82A}">
                    <a16:rowId xmlns:a16="http://schemas.microsoft.com/office/drawing/2014/main" val="643043884"/>
                  </a:ext>
                </a:extLst>
              </a:tr>
              <a:tr h="370840">
                <a:tc>
                  <a:txBody>
                    <a:bodyPr/>
                    <a:lstStyle/>
                    <a:p>
                      <a:r>
                        <a:rPr kumimoji="1" lang="ja-JP" altLang="en-US" sz="1200"/>
                        <a:t>情報処理やサービス</a:t>
                      </a:r>
                    </a:p>
                  </a:txBody>
                  <a:tcPr/>
                </a:tc>
                <a:tc>
                  <a:txBody>
                    <a:bodyPr/>
                    <a:lstStyle/>
                    <a:p>
                      <a:r>
                        <a:rPr kumimoji="1" lang="ja-JP" altLang="en-US" sz="1200"/>
                        <a:t>情報処理やサービスの分野は、企業や個人事業主などが利用するソフトやハードウェアの導入や保守を担当する分野です。例えば</a:t>
                      </a:r>
                      <a:r>
                        <a:rPr kumimoji="1" lang="en-US" altLang="ja-JP" sz="1200"/>
                        <a:t>A</a:t>
                      </a:r>
                      <a:r>
                        <a:rPr kumimoji="1" lang="ja-JP" altLang="en-US" sz="1200"/>
                        <a:t>企業が、仕事に必要なシステムを導入したいと考えていたとします。しかし企業側は</a:t>
                      </a:r>
                      <a:r>
                        <a:rPr kumimoji="1" lang="en-US" altLang="ja-JP" sz="1200"/>
                        <a:t>IT</a:t>
                      </a:r>
                      <a:r>
                        <a:rPr kumimoji="1" lang="ja-JP" altLang="en-US" sz="1200"/>
                        <a:t>について深い見識を持っていませんでした。こんな時は情報処理やサービスを担当する分野の出番です。</a:t>
                      </a:r>
                    </a:p>
                    <a:p>
                      <a:r>
                        <a:rPr kumimoji="1" lang="en-US" altLang="ja-JP" sz="1200"/>
                        <a:t>IT</a:t>
                      </a:r>
                      <a:r>
                        <a:rPr kumimoji="1" lang="ja-JP" altLang="en-US" sz="1200"/>
                        <a:t>業界の中で情報処理やサービスを担当する分野は、顧客となる</a:t>
                      </a:r>
                      <a:r>
                        <a:rPr kumimoji="1" lang="en-US" altLang="ja-JP" sz="1200"/>
                        <a:t>A</a:t>
                      </a:r>
                      <a:r>
                        <a:rPr kumimoji="1" lang="ja-JP" altLang="en-US" sz="1200"/>
                        <a:t>企業にマッチしたシステムを選び、導入を行います。また、システムだけ選んで「後は企業の方でどうぞ」と言っても、企業内で全て行うことは難しいため、セットアップから保守点検、相談なども、この情報処理やサービスの分野で担当します。</a:t>
                      </a:r>
                    </a:p>
                    <a:p>
                      <a:r>
                        <a:rPr kumimoji="1" lang="ja-JP" altLang="en-US" sz="1200"/>
                        <a:t>システムの保守点検のために顧客のところへ足を運ぶ機会も多いため、</a:t>
                      </a:r>
                      <a:r>
                        <a:rPr kumimoji="1" lang="en-US" altLang="ja-JP" sz="1200"/>
                        <a:t>IT</a:t>
                      </a:r>
                      <a:r>
                        <a:rPr kumimoji="1" lang="ja-JP" altLang="en-US" sz="1200"/>
                        <a:t>業界の中でも顧客と顔を合わせる機会の多い分野です。企業によっては、営業と兼務していることがあります。</a:t>
                      </a:r>
                    </a:p>
                  </a:txBody>
                  <a:tcPr/>
                </a:tc>
                <a:extLst>
                  <a:ext uri="{0D108BD9-81ED-4DB2-BD59-A6C34878D82A}">
                    <a16:rowId xmlns:a16="http://schemas.microsoft.com/office/drawing/2014/main" val="2708559637"/>
                  </a:ext>
                </a:extLst>
              </a:tr>
              <a:tr h="370840">
                <a:tc>
                  <a:txBody>
                    <a:bodyPr/>
                    <a:lstStyle/>
                    <a:p>
                      <a:r>
                        <a:rPr kumimoji="1" lang="ja-JP" altLang="en-US" sz="1200"/>
                        <a:t>インターネット</a:t>
                      </a:r>
                    </a:p>
                  </a:txBody>
                  <a:tcPr/>
                </a:tc>
                <a:tc>
                  <a:txBody>
                    <a:bodyPr/>
                    <a:lstStyle/>
                    <a:p>
                      <a:r>
                        <a:rPr kumimoji="1" lang="en-US" altLang="ja-JP" sz="1200"/>
                        <a:t>IT</a:t>
                      </a:r>
                      <a:r>
                        <a:rPr kumimoji="1" lang="ja-JP" altLang="en-US" sz="1200"/>
                        <a:t>業界の</a:t>
                      </a:r>
                      <a:r>
                        <a:rPr kumimoji="1" lang="en-US" altLang="ja-JP" sz="1200"/>
                        <a:t>4</a:t>
                      </a:r>
                      <a:r>
                        <a:rPr kumimoji="1" lang="ja-JP" altLang="en-US" sz="1200"/>
                        <a:t>つ目の分野は、「インターネット」です。インターネットの分野は、インターネットで広告をしたり、</a:t>
                      </a:r>
                      <a:r>
                        <a:rPr kumimoji="1" lang="en-US" altLang="ja-JP" sz="1200"/>
                        <a:t>web</a:t>
                      </a:r>
                      <a:r>
                        <a:rPr kumimoji="1" lang="ja-JP" altLang="en-US" sz="1200"/>
                        <a:t>サイトを作ったり、ネットのコンテンツを充実させたりする分野です。また、企業や個人がインターネットを導入する際にサポートをしたり、検索エンジンや</a:t>
                      </a:r>
                      <a:r>
                        <a:rPr kumimoji="1" lang="en-US" altLang="ja-JP" sz="1200"/>
                        <a:t>SNS</a:t>
                      </a:r>
                      <a:r>
                        <a:rPr kumimoji="1" lang="ja-JP" altLang="en-US" sz="1200"/>
                        <a:t>などの準備や構築をしたり、運用などをしたりする分野でもあります。ある企業がインターネットショッピングを導入したいと考えていたとします。</a:t>
                      </a:r>
                    </a:p>
                    <a:p>
                      <a:r>
                        <a:rPr kumimoji="1" lang="ja-JP" altLang="en-US" sz="1200"/>
                        <a:t>こんな時は自社でショッピングサイトやシステムを構築してもいいのですが、やはり専門家の力を借りたいと考えるのではないでしょうか。こんな時に企業や個人の力になるのが、インターネットの分野になります。</a:t>
                      </a:r>
                    </a:p>
                  </a:txBody>
                  <a:tcPr/>
                </a:tc>
                <a:extLst>
                  <a:ext uri="{0D108BD9-81ED-4DB2-BD59-A6C34878D82A}">
                    <a16:rowId xmlns:a16="http://schemas.microsoft.com/office/drawing/2014/main" val="2488575436"/>
                  </a:ext>
                </a:extLst>
              </a:tr>
            </a:tbl>
          </a:graphicData>
        </a:graphic>
      </p:graphicFrame>
      <p:sp>
        <p:nvSpPr>
          <p:cNvPr id="5" name="テキスト ボックス 4">
            <a:extLst>
              <a:ext uri="{FF2B5EF4-FFF2-40B4-BE49-F238E27FC236}">
                <a16:creationId xmlns:a16="http://schemas.microsoft.com/office/drawing/2014/main" id="{A0796F2E-5694-72FB-6F2E-62A76E786D6A}"/>
              </a:ext>
            </a:extLst>
          </p:cNvPr>
          <p:cNvSpPr txBox="1"/>
          <p:nvPr/>
        </p:nvSpPr>
        <p:spPr>
          <a:xfrm>
            <a:off x="267629" y="972404"/>
            <a:ext cx="11637962" cy="523220"/>
          </a:xfrm>
          <a:prstGeom prst="rect">
            <a:avLst/>
          </a:prstGeom>
          <a:noFill/>
        </p:spPr>
        <p:txBody>
          <a:bodyPr wrap="square" rtlCol="0">
            <a:spAutoFit/>
          </a:bodyPr>
          <a:lstStyle/>
          <a:p>
            <a:r>
              <a:rPr kumimoji="1" lang="en-US" altLang="ja-JP" sz="1400"/>
              <a:t>IT</a:t>
            </a:r>
            <a:r>
              <a:rPr kumimoji="1" lang="ja-JP" altLang="en-US" sz="1400"/>
              <a:t>業界の</a:t>
            </a:r>
            <a:r>
              <a:rPr kumimoji="1" lang="en-US" altLang="ja-JP" sz="1400"/>
              <a:t>IT</a:t>
            </a:r>
            <a:r>
              <a:rPr kumimoji="1" lang="ja-JP" altLang="en-US" sz="1400"/>
              <a:t>とは「</a:t>
            </a:r>
            <a:r>
              <a:rPr kumimoji="1" lang="en-US" altLang="ja-JP" sz="1400"/>
              <a:t>Information Technology</a:t>
            </a:r>
            <a:r>
              <a:rPr kumimoji="1" lang="ja-JP" altLang="en-US" sz="1400"/>
              <a:t>（情報技術）」の略です。一般的な印象として「パソコンなどの機器を使う仕事」という印象があるようです。</a:t>
            </a:r>
          </a:p>
        </p:txBody>
      </p:sp>
      <p:sp>
        <p:nvSpPr>
          <p:cNvPr id="9" name="正方形/長方形 8">
            <a:extLst>
              <a:ext uri="{FF2B5EF4-FFF2-40B4-BE49-F238E27FC236}">
                <a16:creationId xmlns:a16="http://schemas.microsoft.com/office/drawing/2014/main" id="{9BF71355-66F8-EF04-F7FF-05DB00A7E413}"/>
              </a:ext>
            </a:extLst>
          </p:cNvPr>
          <p:cNvSpPr/>
          <p:nvPr/>
        </p:nvSpPr>
        <p:spPr>
          <a:xfrm>
            <a:off x="105510" y="3780692"/>
            <a:ext cx="11942956" cy="1517388"/>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361F469F-BE4D-354E-F60E-4061858EE198}"/>
              </a:ext>
            </a:extLst>
          </p:cNvPr>
          <p:cNvSpPr txBox="1"/>
          <p:nvPr/>
        </p:nvSpPr>
        <p:spPr>
          <a:xfrm>
            <a:off x="6373092" y="6424740"/>
            <a:ext cx="4836580" cy="307777"/>
          </a:xfrm>
          <a:prstGeom prst="rect">
            <a:avLst/>
          </a:prstGeom>
          <a:noFill/>
        </p:spPr>
        <p:txBody>
          <a:bodyPr wrap="none" rtlCol="0">
            <a:spAutoFit/>
          </a:bodyPr>
          <a:lstStyle/>
          <a:p>
            <a:r>
              <a:rPr kumimoji="1" lang="en-US" altLang="ja-JP" sz="1400"/>
              <a:t>https://www.engineer-route.com/column/839/</a:t>
            </a:r>
            <a:endParaRPr kumimoji="1" lang="ja-JP" altLang="en-US" sz="1400"/>
          </a:p>
        </p:txBody>
      </p:sp>
    </p:spTree>
    <p:extLst>
      <p:ext uri="{BB962C8B-B14F-4D97-AF65-F5344CB8AC3E}">
        <p14:creationId xmlns:p14="http://schemas.microsoft.com/office/powerpoint/2010/main" val="2282846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1-1-2.</a:t>
            </a:r>
            <a:r>
              <a:rPr lang="ja-JP" altLang="en-US" dirty="0"/>
              <a:t>技術分野のご紹介</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情報処理やサービス</a:t>
            </a:r>
          </a:p>
        </p:txBody>
      </p:sp>
      <p:sp>
        <p:nvSpPr>
          <p:cNvPr id="2" name="テキスト ボックス 1">
            <a:extLst>
              <a:ext uri="{FF2B5EF4-FFF2-40B4-BE49-F238E27FC236}">
                <a16:creationId xmlns:a16="http://schemas.microsoft.com/office/drawing/2014/main" id="{19B159A0-7C6C-1214-889B-EF9FA1AF173C}"/>
              </a:ext>
            </a:extLst>
          </p:cNvPr>
          <p:cNvSpPr txBox="1"/>
          <p:nvPr/>
        </p:nvSpPr>
        <p:spPr>
          <a:xfrm>
            <a:off x="845126" y="5049673"/>
            <a:ext cx="10030691" cy="1015663"/>
          </a:xfrm>
          <a:prstGeom prst="rect">
            <a:avLst/>
          </a:prstGeom>
          <a:noFill/>
        </p:spPr>
        <p:txBody>
          <a:bodyPr wrap="square" rtlCol="0">
            <a:spAutoFit/>
          </a:bodyPr>
          <a:lstStyle/>
          <a:p>
            <a:r>
              <a:rPr kumimoji="1" lang="ja-JP" altLang="en-US" sz="1200"/>
              <a:t>・情報システムの導入コンサルティング </a:t>
            </a:r>
            <a:r>
              <a:rPr kumimoji="1" lang="en-US" altLang="ja-JP" sz="1200"/>
              <a:t>… </a:t>
            </a:r>
            <a:r>
              <a:rPr kumimoji="1" lang="ja-JP" altLang="en-US" sz="1200"/>
              <a:t>顧客の課題を理解し必要な情報システムを企画、提案</a:t>
            </a:r>
          </a:p>
          <a:p>
            <a:r>
              <a:rPr kumimoji="1" lang="ja-JP" altLang="en-US" sz="1200"/>
              <a:t>・情報システムの運用管理 </a:t>
            </a:r>
            <a:r>
              <a:rPr kumimoji="1" lang="en-US" altLang="ja-JP" sz="1200"/>
              <a:t>… </a:t>
            </a:r>
            <a:r>
              <a:rPr kumimoji="1" lang="ja-JP" altLang="en-US" sz="1200"/>
              <a:t>構築した情報システムの日常的な運用、ユーザー支援</a:t>
            </a:r>
          </a:p>
          <a:p>
            <a:r>
              <a:rPr kumimoji="1" lang="ja-JP" altLang="en-US" sz="1200"/>
              <a:t>・</a:t>
            </a:r>
            <a:r>
              <a:rPr kumimoji="1" lang="en-US" altLang="ja-JP" sz="1200"/>
              <a:t>IT</a:t>
            </a:r>
            <a:r>
              <a:rPr kumimoji="1" lang="ja-JP" altLang="en-US" sz="1200"/>
              <a:t>技術の研究開発 </a:t>
            </a:r>
            <a:r>
              <a:rPr kumimoji="1" lang="en-US" altLang="ja-JP" sz="1200"/>
              <a:t>… </a:t>
            </a:r>
            <a:r>
              <a:rPr kumimoji="1" lang="ja-JP" altLang="en-US" sz="1200"/>
              <a:t>情報システムの開発技術や</a:t>
            </a:r>
            <a:r>
              <a:rPr kumimoji="1" lang="en-US" altLang="ja-JP" sz="1200"/>
              <a:t>IoT</a:t>
            </a:r>
            <a:r>
              <a:rPr kumimoji="1" lang="ja-JP" altLang="en-US" sz="1200"/>
              <a:t>など新技術の研究・普及</a:t>
            </a:r>
          </a:p>
          <a:p>
            <a:r>
              <a:rPr kumimoji="1" lang="ja-JP" altLang="en-US" sz="1200"/>
              <a:t>・ハードウエア、ソフトウエア製品の開発販売 </a:t>
            </a:r>
            <a:r>
              <a:rPr kumimoji="1" lang="en-US" altLang="ja-JP" sz="1200"/>
              <a:t>… </a:t>
            </a:r>
            <a:r>
              <a:rPr kumimoji="1" lang="ja-JP" altLang="en-US" sz="1200"/>
              <a:t>情報システムを構成するハードウエアなどの販売</a:t>
            </a:r>
          </a:p>
          <a:p>
            <a:r>
              <a:rPr kumimoji="1" lang="ja-JP" altLang="en-US" sz="1200"/>
              <a:t>・業務データ処理の受託 </a:t>
            </a:r>
            <a:r>
              <a:rPr kumimoji="1" lang="en-US" altLang="ja-JP" sz="1200"/>
              <a:t>… </a:t>
            </a:r>
            <a:r>
              <a:rPr kumimoji="1" lang="ja-JP" altLang="en-US" sz="1200"/>
              <a:t>給与計算やデータ分析など、大量データ計算処理の業務受託</a:t>
            </a:r>
          </a:p>
        </p:txBody>
      </p:sp>
      <p:sp>
        <p:nvSpPr>
          <p:cNvPr id="3" name="テキスト ボックス 2">
            <a:extLst>
              <a:ext uri="{FF2B5EF4-FFF2-40B4-BE49-F238E27FC236}">
                <a16:creationId xmlns:a16="http://schemas.microsoft.com/office/drawing/2014/main" id="{A3030C66-E57C-4CF7-FB9F-20E0758F73E3}"/>
              </a:ext>
            </a:extLst>
          </p:cNvPr>
          <p:cNvSpPr txBox="1"/>
          <p:nvPr/>
        </p:nvSpPr>
        <p:spPr>
          <a:xfrm>
            <a:off x="374073" y="4680341"/>
            <a:ext cx="1564852" cy="369332"/>
          </a:xfrm>
          <a:prstGeom prst="rect">
            <a:avLst/>
          </a:prstGeom>
          <a:noFill/>
        </p:spPr>
        <p:txBody>
          <a:bodyPr wrap="none" rtlCol="0">
            <a:spAutoFit/>
          </a:bodyPr>
          <a:lstStyle/>
          <a:p>
            <a:r>
              <a:rPr kumimoji="1" lang="ja-JP" altLang="en-US"/>
              <a:t>主な事業内容</a:t>
            </a:r>
          </a:p>
        </p:txBody>
      </p:sp>
      <p:sp>
        <p:nvSpPr>
          <p:cNvPr id="4" name="テキスト ボックス 3">
            <a:extLst>
              <a:ext uri="{FF2B5EF4-FFF2-40B4-BE49-F238E27FC236}">
                <a16:creationId xmlns:a16="http://schemas.microsoft.com/office/drawing/2014/main" id="{D693C725-F0E4-9EBE-FFCA-346531B4B4E0}"/>
              </a:ext>
            </a:extLst>
          </p:cNvPr>
          <p:cNvSpPr txBox="1"/>
          <p:nvPr/>
        </p:nvSpPr>
        <p:spPr>
          <a:xfrm>
            <a:off x="660455" y="1300495"/>
            <a:ext cx="11245795" cy="2862322"/>
          </a:xfrm>
          <a:prstGeom prst="rect">
            <a:avLst/>
          </a:prstGeom>
          <a:noFill/>
        </p:spPr>
        <p:txBody>
          <a:bodyPr wrap="square" rtlCol="0">
            <a:spAutoFit/>
          </a:bodyPr>
          <a:lstStyle/>
          <a:p>
            <a:r>
              <a:rPr kumimoji="1" lang="ja-JP" altLang="en-US" sz="1200"/>
              <a:t>情報処理サービス業界は、情報システムのコンサルティングや開発、運用を行います。情報システムとは、現在人の手で行っている業務の効率化や品質向上など、業務の遂行を支援する</a:t>
            </a:r>
            <a:r>
              <a:rPr kumimoji="1" lang="en-US" altLang="ja-JP" sz="1200"/>
              <a:t>IT</a:t>
            </a:r>
            <a:r>
              <a:rPr kumimoji="1" lang="ja-JP" altLang="en-US" sz="1200"/>
              <a:t>の仕組みです。この仕組みを実現するためには、顧客の要件に合わせて適切なハードウエアやソフトウエアを組み合わせて、システムを開発する必要があります。</a:t>
            </a:r>
          </a:p>
          <a:p>
            <a:endParaRPr kumimoji="1" lang="ja-JP" altLang="en-US" sz="1200"/>
          </a:p>
          <a:p>
            <a:r>
              <a:rPr kumimoji="1" lang="ja-JP" altLang="en-US" sz="1200"/>
              <a:t>さまざまな要素を組み合わせ、情報システムとして統合することから、この業務を提供している企業をシステムインテグレーター（</a:t>
            </a:r>
            <a:r>
              <a:rPr kumimoji="1" lang="en-US" altLang="ja-JP" sz="1200"/>
              <a:t>System Integrator</a:t>
            </a:r>
            <a:r>
              <a:rPr kumimoji="1" lang="ja-JP" altLang="en-US" sz="1200"/>
              <a:t>）と呼びます。システムインテグレーターは、業務のシステム化におけるコンサルティングやシステムの開発、業務データ処理の受託、ユーザーの情報システムを管理運営するアウトソーシングまで幅広く手掛けており、企業によっては、ハードウエア製品やソフトウエア製品の開発販売まで手掛けるケースもあります。なお、ソフトウエアベンダーは、さまざまな企業に受け入れられるように、ある程度汎用性のあるシステムを開発・販売するのに対し、個々の顧客の要求に応じて受託開発するのがシステムインテグレーターです。</a:t>
            </a:r>
          </a:p>
          <a:p>
            <a:endParaRPr kumimoji="1" lang="ja-JP" altLang="en-US" sz="1200"/>
          </a:p>
          <a:p>
            <a:r>
              <a:rPr kumimoji="1" lang="ja-JP" altLang="en-US" sz="1200"/>
              <a:t>情報処理サービス業界の企業は、その生まれの違いから、メーカー系、ユーザー系、独立系に分けられます。メーカー系とは、サーバーなどのハードウエアを製造しているメーカー自体が事業を営むケース、そのメーカーの系列グループ会社が事業するケースがあります。ユーザー系は、元々、金融機関や製造業、商社などの、システムユーザーであった情報システム部門が子会社として分社化し、情報処理サービスを提供しています。独立系は、どのメーカーやユーザーにも属さず運営している企業です。</a:t>
            </a:r>
          </a:p>
          <a:p>
            <a:endParaRPr kumimoji="1" lang="ja-JP" altLang="en-US" sz="1200"/>
          </a:p>
          <a:p>
            <a:r>
              <a:rPr kumimoji="1" lang="ja-JP" altLang="en-US" sz="1200"/>
              <a:t>情報処理サービス業界は、ソフトウエアパッケージやハードウエアの導入、顧客の要件に合わせたアプリケーションの開発、構築したシステムの運用保守まで幅広く手掛けており、顧客から直接受注する１次請け、１次請けから受注する２次請け、３次請けへと階層的な下請け構造となっているのが特徴です。</a:t>
            </a:r>
          </a:p>
        </p:txBody>
      </p:sp>
    </p:spTree>
    <p:extLst>
      <p:ext uri="{BB962C8B-B14F-4D97-AF65-F5344CB8AC3E}">
        <p14:creationId xmlns:p14="http://schemas.microsoft.com/office/powerpoint/2010/main" val="3585650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1-1-2.</a:t>
            </a:r>
            <a:r>
              <a:rPr lang="ja-JP" altLang="en-US" dirty="0"/>
              <a:t>技術分野のご紹介</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en-US" altLang="ja-JP" dirty="0"/>
              <a:t>SE</a:t>
            </a:r>
            <a:r>
              <a:rPr lang="ja-JP" altLang="en-US" dirty="0"/>
              <a:t>（システムエンジニア）</a:t>
            </a:r>
          </a:p>
        </p:txBody>
      </p:sp>
      <p:sp>
        <p:nvSpPr>
          <p:cNvPr id="2" name="テキスト ボックス 1">
            <a:extLst>
              <a:ext uri="{FF2B5EF4-FFF2-40B4-BE49-F238E27FC236}">
                <a16:creationId xmlns:a16="http://schemas.microsoft.com/office/drawing/2014/main" id="{116BF972-3F09-123F-CCAF-4133155BAE43}"/>
              </a:ext>
            </a:extLst>
          </p:cNvPr>
          <p:cNvSpPr txBox="1"/>
          <p:nvPr/>
        </p:nvSpPr>
        <p:spPr>
          <a:xfrm>
            <a:off x="503621" y="1302114"/>
            <a:ext cx="11402629" cy="1200329"/>
          </a:xfrm>
          <a:prstGeom prst="rect">
            <a:avLst/>
          </a:prstGeom>
          <a:noFill/>
        </p:spPr>
        <p:txBody>
          <a:bodyPr wrap="square" rtlCol="0">
            <a:spAutoFit/>
          </a:bodyPr>
          <a:lstStyle/>
          <a:p>
            <a:r>
              <a:rPr kumimoji="1" lang="ja-JP" altLang="en-US" sz="1200"/>
              <a:t>システムエンジニアの役割は、クライアントへのヒアリングを通じて要求に最適な仕様のシステム開発をおこなうことです。また、開発の現場においてシステム設計やプログラミングなどの業務を担当します。</a:t>
            </a:r>
          </a:p>
          <a:p>
            <a:r>
              <a:rPr kumimoji="1" lang="ja-JP" altLang="en-US" sz="1200"/>
              <a:t>プログラミング業務では、プログラマーに依頼することもあれば自分自身でプログラミングをすることもあります。プログラマーの上位職であるため、プログラマーのリーダー的ポジションであるともいえるでしょう。</a:t>
            </a:r>
          </a:p>
          <a:p>
            <a:r>
              <a:rPr kumimoji="1" lang="ja-JP" altLang="en-US" sz="1200"/>
              <a:t>プログラマー上位職のプロジェクト・リーダーとの違いは、システムだけでなくメンバーや予算といったプロジェクト全体の管理をするかどうかという点にあります。会社の規模によっては、システムエンジニアがプログラマーとプロジェクト・リーダーの両方の役割を案件の終了まで一人で担当することもあります。</a:t>
            </a:r>
          </a:p>
        </p:txBody>
      </p:sp>
      <p:sp>
        <p:nvSpPr>
          <p:cNvPr id="3" name="テキスト ボックス 2">
            <a:extLst>
              <a:ext uri="{FF2B5EF4-FFF2-40B4-BE49-F238E27FC236}">
                <a16:creationId xmlns:a16="http://schemas.microsoft.com/office/drawing/2014/main" id="{D6A5C1FE-D409-B7E3-8504-D9B02C1F8AA3}"/>
              </a:ext>
            </a:extLst>
          </p:cNvPr>
          <p:cNvSpPr txBox="1"/>
          <p:nvPr/>
        </p:nvSpPr>
        <p:spPr>
          <a:xfrm>
            <a:off x="387928" y="2644526"/>
            <a:ext cx="1564852" cy="369332"/>
          </a:xfrm>
          <a:prstGeom prst="rect">
            <a:avLst/>
          </a:prstGeom>
          <a:noFill/>
        </p:spPr>
        <p:txBody>
          <a:bodyPr wrap="none" rtlCol="0">
            <a:spAutoFit/>
          </a:bodyPr>
          <a:lstStyle/>
          <a:p>
            <a:r>
              <a:rPr kumimoji="1" lang="ja-JP" altLang="en-US"/>
              <a:t>主な仕事内容</a:t>
            </a:r>
          </a:p>
        </p:txBody>
      </p:sp>
      <p:graphicFrame>
        <p:nvGraphicFramePr>
          <p:cNvPr id="4" name="表 3">
            <a:extLst>
              <a:ext uri="{FF2B5EF4-FFF2-40B4-BE49-F238E27FC236}">
                <a16:creationId xmlns:a16="http://schemas.microsoft.com/office/drawing/2014/main" id="{DD9DF053-B3DB-6FE2-95F8-94B8E6825C5B}"/>
              </a:ext>
            </a:extLst>
          </p:cNvPr>
          <p:cNvGraphicFramePr>
            <a:graphicFrameLocks noGrp="1"/>
          </p:cNvGraphicFramePr>
          <p:nvPr>
            <p:extLst>
              <p:ext uri="{D42A27DB-BD31-4B8C-83A1-F6EECF244321}">
                <p14:modId xmlns:p14="http://schemas.microsoft.com/office/powerpoint/2010/main" val="1709970839"/>
              </p:ext>
            </p:extLst>
          </p:nvPr>
        </p:nvGraphicFramePr>
        <p:xfrm>
          <a:off x="1080655" y="3013355"/>
          <a:ext cx="10723418" cy="3291840"/>
        </p:xfrm>
        <a:graphic>
          <a:graphicData uri="http://schemas.openxmlformats.org/drawingml/2006/table">
            <a:tbl>
              <a:tblPr firstRow="1" bandRow="1">
                <a:tableStyleId>{5C22544A-7EE6-4342-B048-85BDC9FD1C3A}</a:tableStyleId>
              </a:tblPr>
              <a:tblGrid>
                <a:gridCol w="1330036">
                  <a:extLst>
                    <a:ext uri="{9D8B030D-6E8A-4147-A177-3AD203B41FA5}">
                      <a16:colId xmlns:a16="http://schemas.microsoft.com/office/drawing/2014/main" val="4238641341"/>
                    </a:ext>
                  </a:extLst>
                </a:gridCol>
                <a:gridCol w="9393382">
                  <a:extLst>
                    <a:ext uri="{9D8B030D-6E8A-4147-A177-3AD203B41FA5}">
                      <a16:colId xmlns:a16="http://schemas.microsoft.com/office/drawing/2014/main" val="806532724"/>
                    </a:ext>
                  </a:extLst>
                </a:gridCol>
              </a:tblGrid>
              <a:tr h="116898">
                <a:tc>
                  <a:txBody>
                    <a:bodyPr/>
                    <a:lstStyle/>
                    <a:p>
                      <a:r>
                        <a:rPr kumimoji="1" lang="ja-JP" altLang="en-US" sz="1200"/>
                        <a:t>仕事</a:t>
                      </a:r>
                    </a:p>
                  </a:txBody>
                  <a:tcPr/>
                </a:tc>
                <a:tc>
                  <a:txBody>
                    <a:bodyPr/>
                    <a:lstStyle/>
                    <a:p>
                      <a:r>
                        <a:rPr kumimoji="1" lang="ja-JP" altLang="en-US" sz="1200"/>
                        <a:t>内容</a:t>
                      </a:r>
                    </a:p>
                  </a:txBody>
                  <a:tcPr/>
                </a:tc>
                <a:extLst>
                  <a:ext uri="{0D108BD9-81ED-4DB2-BD59-A6C34878D82A}">
                    <a16:rowId xmlns:a16="http://schemas.microsoft.com/office/drawing/2014/main" val="2774238606"/>
                  </a:ext>
                </a:extLst>
              </a:tr>
              <a:tr h="116898">
                <a:tc>
                  <a:txBody>
                    <a:bodyPr/>
                    <a:lstStyle/>
                    <a:p>
                      <a:r>
                        <a:rPr kumimoji="1" lang="ja-JP" altLang="en-US" sz="1200"/>
                        <a:t>要求分析</a:t>
                      </a:r>
                    </a:p>
                  </a:txBody>
                  <a:tcPr/>
                </a:tc>
                <a:tc>
                  <a:txBody>
                    <a:bodyPr/>
                    <a:lstStyle/>
                    <a:p>
                      <a:r>
                        <a:rPr kumimoji="1" lang="ja-JP" altLang="en-US" sz="1200"/>
                        <a:t>クライアントがどのようなシステムを求めているのかをヒアリングします。</a:t>
                      </a:r>
                    </a:p>
                    <a:p>
                      <a:r>
                        <a:rPr kumimoji="1" lang="ja-JP" altLang="en-US" sz="1200"/>
                        <a:t>現場や関係者の意見から課題を見つけ、ニーズを分析することも仕事です。</a:t>
                      </a:r>
                    </a:p>
                  </a:txBody>
                  <a:tcPr/>
                </a:tc>
                <a:extLst>
                  <a:ext uri="{0D108BD9-81ED-4DB2-BD59-A6C34878D82A}">
                    <a16:rowId xmlns:a16="http://schemas.microsoft.com/office/drawing/2014/main" val="45952526"/>
                  </a:ext>
                </a:extLst>
              </a:tr>
              <a:tr h="116898">
                <a:tc>
                  <a:txBody>
                    <a:bodyPr/>
                    <a:lstStyle/>
                    <a:p>
                      <a:r>
                        <a:rPr kumimoji="1" lang="ja-JP" altLang="en-US" sz="1200"/>
                        <a:t>要件定義</a:t>
                      </a:r>
                    </a:p>
                  </a:txBody>
                  <a:tcPr/>
                </a:tc>
                <a:tc>
                  <a:txBody>
                    <a:bodyPr/>
                    <a:lstStyle/>
                    <a:p>
                      <a:r>
                        <a:rPr kumimoji="1" lang="ja-JP" altLang="en-US" sz="1200"/>
                        <a:t>クライアントの要求をもとに、システム全体の概要を明確にします。</a:t>
                      </a:r>
                    </a:p>
                    <a:p>
                      <a:r>
                        <a:rPr kumimoji="1" lang="ja-JP" altLang="en-US" sz="1200"/>
                        <a:t>要求分析から「クライアントはどのようなシステムを求めているのか？」ということを正確に把握し、「プログラマーに何を作ってもらえば良いか？」を明確にして指示を出していきます。</a:t>
                      </a:r>
                    </a:p>
                  </a:txBody>
                  <a:tcPr/>
                </a:tc>
                <a:extLst>
                  <a:ext uri="{0D108BD9-81ED-4DB2-BD59-A6C34878D82A}">
                    <a16:rowId xmlns:a16="http://schemas.microsoft.com/office/drawing/2014/main" val="1570530613"/>
                  </a:ext>
                </a:extLst>
              </a:tr>
              <a:tr h="116898">
                <a:tc>
                  <a:txBody>
                    <a:bodyPr/>
                    <a:lstStyle/>
                    <a:p>
                      <a:r>
                        <a:rPr kumimoji="1" lang="ja-JP" altLang="en-US" sz="1200"/>
                        <a:t>基本設計</a:t>
                      </a:r>
                    </a:p>
                  </a:txBody>
                  <a:tcPr/>
                </a:tc>
                <a:tc>
                  <a:txBody>
                    <a:bodyPr/>
                    <a:lstStyle/>
                    <a:p>
                      <a:r>
                        <a:rPr kumimoji="1" lang="ja-JP" altLang="en-US" sz="1200"/>
                        <a:t>業務の流れや機能の洗い出し、ネットワーク構成や管理画面のレイアウトなど、システム全体の基本的な構成を設計します。</a:t>
                      </a:r>
                    </a:p>
                  </a:txBody>
                  <a:tcPr/>
                </a:tc>
                <a:extLst>
                  <a:ext uri="{0D108BD9-81ED-4DB2-BD59-A6C34878D82A}">
                    <a16:rowId xmlns:a16="http://schemas.microsoft.com/office/drawing/2014/main" val="4148557133"/>
                  </a:ext>
                </a:extLst>
              </a:tr>
              <a:tr h="116898">
                <a:tc>
                  <a:txBody>
                    <a:bodyPr/>
                    <a:lstStyle/>
                    <a:p>
                      <a:r>
                        <a:rPr kumimoji="1" lang="ja-JP" altLang="en-US" sz="1200"/>
                        <a:t>詳細設計</a:t>
                      </a:r>
                    </a:p>
                  </a:txBody>
                  <a:tcPr/>
                </a:tc>
                <a:tc>
                  <a:txBody>
                    <a:bodyPr/>
                    <a:lstStyle/>
                    <a:p>
                      <a:r>
                        <a:rPr kumimoji="1" lang="ja-JP" altLang="en-US" sz="1200"/>
                        <a:t>設計書の仕様通りにシステムが動作するよう、プログラミングを行うための、細かな設計をしていきます。プログラマーが実装できるようにデータベースの構造や画面項目など、基本設計で作成した内容を堀り下げて、仕様を固めていきます。</a:t>
                      </a:r>
                    </a:p>
                  </a:txBody>
                  <a:tcPr/>
                </a:tc>
                <a:extLst>
                  <a:ext uri="{0D108BD9-81ED-4DB2-BD59-A6C34878D82A}">
                    <a16:rowId xmlns:a16="http://schemas.microsoft.com/office/drawing/2014/main" val="51057284"/>
                  </a:ext>
                </a:extLst>
              </a:tr>
              <a:tr h="116898">
                <a:tc>
                  <a:txBody>
                    <a:bodyPr/>
                    <a:lstStyle/>
                    <a:p>
                      <a:r>
                        <a:rPr kumimoji="1" lang="ja-JP" altLang="en-US" sz="1200"/>
                        <a:t>プログラミング</a:t>
                      </a:r>
                    </a:p>
                  </a:txBody>
                  <a:tcPr/>
                </a:tc>
                <a:tc>
                  <a:txBody>
                    <a:bodyPr/>
                    <a:lstStyle/>
                    <a:p>
                      <a:r>
                        <a:rPr kumimoji="1" lang="ja-JP" altLang="en-US" sz="1200"/>
                        <a:t>プログラマーに依頼をしたり、自分自身もプログラミングを担当したりして、プログラムを作成します。</a:t>
                      </a:r>
                    </a:p>
                  </a:txBody>
                  <a:tcPr/>
                </a:tc>
                <a:extLst>
                  <a:ext uri="{0D108BD9-81ED-4DB2-BD59-A6C34878D82A}">
                    <a16:rowId xmlns:a16="http://schemas.microsoft.com/office/drawing/2014/main" val="4053065641"/>
                  </a:ext>
                </a:extLst>
              </a:tr>
              <a:tr h="116898">
                <a:tc>
                  <a:txBody>
                    <a:bodyPr/>
                    <a:lstStyle/>
                    <a:p>
                      <a:r>
                        <a:rPr kumimoji="1" lang="ja-JP" altLang="en-US" sz="1200"/>
                        <a:t>テスト</a:t>
                      </a:r>
                    </a:p>
                  </a:txBody>
                  <a:tcPr/>
                </a:tc>
                <a:tc>
                  <a:txBody>
                    <a:bodyPr/>
                    <a:lstStyle/>
                    <a:p>
                      <a:r>
                        <a:rPr kumimoji="1" lang="ja-JP" altLang="en-US" sz="1200"/>
                        <a:t>完成したシステムが正しく作動するかどうか、不備やミスがないかの確認テストを行います。</a:t>
                      </a:r>
                    </a:p>
                  </a:txBody>
                  <a:tcPr/>
                </a:tc>
                <a:extLst>
                  <a:ext uri="{0D108BD9-81ED-4DB2-BD59-A6C34878D82A}">
                    <a16:rowId xmlns:a16="http://schemas.microsoft.com/office/drawing/2014/main" val="847431217"/>
                  </a:ext>
                </a:extLst>
              </a:tr>
              <a:tr h="116898">
                <a:tc>
                  <a:txBody>
                    <a:bodyPr/>
                    <a:lstStyle/>
                    <a:p>
                      <a:r>
                        <a:rPr kumimoji="1" lang="ja-JP" altLang="en-US" sz="1200"/>
                        <a:t>運用・保守</a:t>
                      </a:r>
                    </a:p>
                  </a:txBody>
                  <a:tcPr/>
                </a:tc>
                <a:tc>
                  <a:txBody>
                    <a:bodyPr/>
                    <a:lstStyle/>
                    <a:p>
                      <a:r>
                        <a:rPr kumimoji="1" lang="ja-JP" altLang="en-US" sz="1200"/>
                        <a:t>納品して終わりではなく、運用と保守を継続する案件もあります。</a:t>
                      </a:r>
                    </a:p>
                    <a:p>
                      <a:r>
                        <a:rPr kumimoji="1" lang="ja-JP" altLang="en-US" sz="1200"/>
                        <a:t>運用で重要なのは「トラブルを未然に防ぐこと」になります。一方で保守は、障害対応が主な業務です。トラブル発生時に、いかに早く復旧できるかが鍵となるので、幅広い知識が求められます。</a:t>
                      </a:r>
                    </a:p>
                  </a:txBody>
                  <a:tcPr/>
                </a:tc>
                <a:extLst>
                  <a:ext uri="{0D108BD9-81ED-4DB2-BD59-A6C34878D82A}">
                    <a16:rowId xmlns:a16="http://schemas.microsoft.com/office/drawing/2014/main" val="570723151"/>
                  </a:ext>
                </a:extLst>
              </a:tr>
            </a:tbl>
          </a:graphicData>
        </a:graphic>
      </p:graphicFrame>
    </p:spTree>
    <p:extLst>
      <p:ext uri="{BB962C8B-B14F-4D97-AF65-F5344CB8AC3E}">
        <p14:creationId xmlns:p14="http://schemas.microsoft.com/office/powerpoint/2010/main" val="63028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1-1-2.</a:t>
            </a:r>
            <a:r>
              <a:rPr lang="ja-JP" altLang="en-US" dirty="0"/>
              <a:t>技術分野のご紹介</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dirty="0"/>
              <a:t>プログラマー・エンジニア</a:t>
            </a:r>
          </a:p>
        </p:txBody>
      </p:sp>
      <p:sp>
        <p:nvSpPr>
          <p:cNvPr id="2" name="テキスト ボックス 1">
            <a:extLst>
              <a:ext uri="{FF2B5EF4-FFF2-40B4-BE49-F238E27FC236}">
                <a16:creationId xmlns:a16="http://schemas.microsoft.com/office/drawing/2014/main" id="{0FDC6D96-4EDA-8210-7308-0E56B6A9C605}"/>
              </a:ext>
            </a:extLst>
          </p:cNvPr>
          <p:cNvSpPr txBox="1"/>
          <p:nvPr/>
        </p:nvSpPr>
        <p:spPr>
          <a:xfrm>
            <a:off x="651164" y="1274616"/>
            <a:ext cx="11152909" cy="1015663"/>
          </a:xfrm>
          <a:prstGeom prst="rect">
            <a:avLst/>
          </a:prstGeom>
          <a:noFill/>
        </p:spPr>
        <p:txBody>
          <a:bodyPr wrap="square" rtlCol="0">
            <a:spAutoFit/>
          </a:bodyPr>
          <a:lstStyle/>
          <a:p>
            <a:r>
              <a:rPr kumimoji="1" lang="ja-JP" altLang="en-US" sz="1200"/>
              <a:t>「プログラミング」から「マネジメント」までの下流工程を担うのがプログラマーです。一般的にはプログラミングに特化した専門職という位置づけですが、場合によってはシステムエンジニアとともに設計段階から参加するケースもあります。そのため、システムエンジニアと立ち位置に差がない場合や、システムエンジニア自身がプログラマーを兼任していたりする場合もあります。</a:t>
            </a:r>
          </a:p>
          <a:p>
            <a:r>
              <a:rPr kumimoji="1" lang="ja-JP" altLang="en-US" sz="1200"/>
              <a:t>プログラマーのキャリアパスとして最も一般的なのは、システムエンジニアへのステップアップです。今まで培ってきたスキルを余すことなく活かしながら、より幅広い仕事に携わることができます。</a:t>
            </a:r>
          </a:p>
        </p:txBody>
      </p:sp>
      <p:sp>
        <p:nvSpPr>
          <p:cNvPr id="3" name="テキスト ボックス 2">
            <a:extLst>
              <a:ext uri="{FF2B5EF4-FFF2-40B4-BE49-F238E27FC236}">
                <a16:creationId xmlns:a16="http://schemas.microsoft.com/office/drawing/2014/main" id="{FE6450CB-C27D-8774-F21E-9C139B36BA32}"/>
              </a:ext>
            </a:extLst>
          </p:cNvPr>
          <p:cNvSpPr txBox="1"/>
          <p:nvPr/>
        </p:nvSpPr>
        <p:spPr>
          <a:xfrm>
            <a:off x="387928" y="2533699"/>
            <a:ext cx="1534394" cy="369332"/>
          </a:xfrm>
          <a:prstGeom prst="rect">
            <a:avLst/>
          </a:prstGeom>
          <a:noFill/>
        </p:spPr>
        <p:txBody>
          <a:bodyPr wrap="none" rtlCol="0">
            <a:spAutoFit/>
          </a:bodyPr>
          <a:lstStyle/>
          <a:p>
            <a:r>
              <a:rPr kumimoji="1" lang="ja-JP" altLang="en-US"/>
              <a:t>必要なスキル</a:t>
            </a:r>
          </a:p>
        </p:txBody>
      </p:sp>
      <p:graphicFrame>
        <p:nvGraphicFramePr>
          <p:cNvPr id="4" name="表 3">
            <a:extLst>
              <a:ext uri="{FF2B5EF4-FFF2-40B4-BE49-F238E27FC236}">
                <a16:creationId xmlns:a16="http://schemas.microsoft.com/office/drawing/2014/main" id="{7030B52C-3EE9-30DF-5957-E80EA9254FAF}"/>
              </a:ext>
            </a:extLst>
          </p:cNvPr>
          <p:cNvGraphicFramePr>
            <a:graphicFrameLocks noGrp="1"/>
          </p:cNvGraphicFramePr>
          <p:nvPr>
            <p:extLst>
              <p:ext uri="{D42A27DB-BD31-4B8C-83A1-F6EECF244321}">
                <p14:modId xmlns:p14="http://schemas.microsoft.com/office/powerpoint/2010/main" val="2924122438"/>
              </p:ext>
            </p:extLst>
          </p:nvPr>
        </p:nvGraphicFramePr>
        <p:xfrm>
          <a:off x="1080655" y="2902528"/>
          <a:ext cx="10723418" cy="3383280"/>
        </p:xfrm>
        <a:graphic>
          <a:graphicData uri="http://schemas.openxmlformats.org/drawingml/2006/table">
            <a:tbl>
              <a:tblPr firstRow="1" bandRow="1">
                <a:tableStyleId>{5C22544A-7EE6-4342-B048-85BDC9FD1C3A}</a:tableStyleId>
              </a:tblPr>
              <a:tblGrid>
                <a:gridCol w="1302327">
                  <a:extLst>
                    <a:ext uri="{9D8B030D-6E8A-4147-A177-3AD203B41FA5}">
                      <a16:colId xmlns:a16="http://schemas.microsoft.com/office/drawing/2014/main" val="4238641341"/>
                    </a:ext>
                  </a:extLst>
                </a:gridCol>
                <a:gridCol w="9421091">
                  <a:extLst>
                    <a:ext uri="{9D8B030D-6E8A-4147-A177-3AD203B41FA5}">
                      <a16:colId xmlns:a16="http://schemas.microsoft.com/office/drawing/2014/main" val="806532724"/>
                    </a:ext>
                  </a:extLst>
                </a:gridCol>
              </a:tblGrid>
              <a:tr h="116898">
                <a:tc>
                  <a:txBody>
                    <a:bodyPr/>
                    <a:lstStyle/>
                    <a:p>
                      <a:r>
                        <a:rPr kumimoji="1" lang="ja-JP" altLang="en-US" sz="1200"/>
                        <a:t>スキル</a:t>
                      </a:r>
                    </a:p>
                  </a:txBody>
                  <a:tcPr/>
                </a:tc>
                <a:tc>
                  <a:txBody>
                    <a:bodyPr/>
                    <a:lstStyle/>
                    <a:p>
                      <a:r>
                        <a:rPr kumimoji="1" lang="ja-JP" altLang="en-US" sz="1200"/>
                        <a:t>説明</a:t>
                      </a:r>
                    </a:p>
                  </a:txBody>
                  <a:tcPr/>
                </a:tc>
                <a:extLst>
                  <a:ext uri="{0D108BD9-81ED-4DB2-BD59-A6C34878D82A}">
                    <a16:rowId xmlns:a16="http://schemas.microsoft.com/office/drawing/2014/main" val="2774238606"/>
                  </a:ext>
                </a:extLst>
              </a:tr>
              <a:tr h="116898">
                <a:tc>
                  <a:txBody>
                    <a:bodyPr/>
                    <a:lstStyle/>
                    <a:p>
                      <a:r>
                        <a:rPr kumimoji="1" lang="ja-JP" altLang="en-US" sz="1200"/>
                        <a:t>ヒアリング能力</a:t>
                      </a:r>
                    </a:p>
                  </a:txBody>
                  <a:tcPr/>
                </a:tc>
                <a:tc>
                  <a:txBody>
                    <a:bodyPr/>
                    <a:lstStyle/>
                    <a:p>
                      <a:r>
                        <a:rPr kumimoji="1" lang="ja-JP" altLang="en-US" sz="1200"/>
                        <a:t>システムエンジニアは、クライアントに直接ヒアリングをしてニーズに合ったシステムの設計・開発をします。そのため、システムに関する専門的知識と提案力だけでなく、クライアントの専門知識のレベルに応じた言葉を使用して分かりやすく説明ができる能力も求められるでしょう。</a:t>
                      </a:r>
                    </a:p>
                    <a:p>
                      <a:r>
                        <a:rPr kumimoji="1" lang="ja-JP" altLang="en-US" sz="1200"/>
                        <a:t>また、話をしながら理解する力とともに、認識に齟齬がないかの確認が必要な場面もでてくるため、論理的思考力も大事な素質となります。</a:t>
                      </a:r>
                    </a:p>
                  </a:txBody>
                  <a:tcPr/>
                </a:tc>
                <a:extLst>
                  <a:ext uri="{0D108BD9-81ED-4DB2-BD59-A6C34878D82A}">
                    <a16:rowId xmlns:a16="http://schemas.microsoft.com/office/drawing/2014/main" val="45952526"/>
                  </a:ext>
                </a:extLst>
              </a:tr>
              <a:tr h="116898">
                <a:tc>
                  <a:txBody>
                    <a:bodyPr/>
                    <a:lstStyle/>
                    <a:p>
                      <a:r>
                        <a:rPr kumimoji="1" lang="ja-JP" altLang="en-US" sz="1200"/>
                        <a:t>コミュニケーション能力</a:t>
                      </a:r>
                    </a:p>
                  </a:txBody>
                  <a:tcPr/>
                </a:tc>
                <a:tc>
                  <a:txBody>
                    <a:bodyPr/>
                    <a:lstStyle/>
                    <a:p>
                      <a:r>
                        <a:rPr kumimoji="1" lang="ja-JP" altLang="en-US" sz="1200"/>
                        <a:t>一日中プログラミングをしているイメージを持っている方も少なからずいらっしゃると思いますが、システムエンジニアの場合はそうとも言い切れません。</a:t>
                      </a:r>
                    </a:p>
                    <a:p>
                      <a:r>
                        <a:rPr kumimoji="1" lang="ja-JP" altLang="en-US" sz="1200"/>
                        <a:t>特にシステムエンジニアは個人ではなくチームをまとめながらで業務にあたるため、普段からのコミュニケーションが欠かせません。</a:t>
                      </a:r>
                    </a:p>
                  </a:txBody>
                  <a:tcPr/>
                </a:tc>
                <a:extLst>
                  <a:ext uri="{0D108BD9-81ED-4DB2-BD59-A6C34878D82A}">
                    <a16:rowId xmlns:a16="http://schemas.microsoft.com/office/drawing/2014/main" val="1570530613"/>
                  </a:ext>
                </a:extLst>
              </a:tr>
              <a:tr h="116898">
                <a:tc>
                  <a:txBody>
                    <a:bodyPr/>
                    <a:lstStyle/>
                    <a:p>
                      <a:r>
                        <a:rPr kumimoji="1" lang="ja-JP" altLang="en-US" sz="1200"/>
                        <a:t>マネジメント力</a:t>
                      </a:r>
                    </a:p>
                  </a:txBody>
                  <a:tcPr/>
                </a:tc>
                <a:tc>
                  <a:txBody>
                    <a:bodyPr/>
                    <a:lstStyle/>
                    <a:p>
                      <a:r>
                        <a:rPr kumimoji="1" lang="ja-JP" altLang="en-US" sz="1200"/>
                        <a:t>システムの制作段階ではプログラマーにも適切な指示を出し、責任を持って作業を進めていきます。したがって、ある程度のマネジメント能力やリーダーシップも必要となります。</a:t>
                      </a:r>
                      <a:endParaRPr kumimoji="1" lang="en-US" altLang="ja-JP" sz="1200"/>
                    </a:p>
                    <a:p>
                      <a:r>
                        <a:rPr kumimoji="1" lang="ja-JP" altLang="en-US" sz="1200"/>
                        <a:t>また、システムエンジニアはプログラマーの上位職であり、関わるメンバーも増えるため、円滑な人間関係を保ちながら業務を進めるためのコミュニケーションスキルが重要になってきます。さらに上位の職種であるプロジェクト・リーダーへのキャリアアップを目指す場合は上記のようなスキルは必須となるでしょう。</a:t>
                      </a:r>
                    </a:p>
                  </a:txBody>
                  <a:tcPr/>
                </a:tc>
                <a:extLst>
                  <a:ext uri="{0D108BD9-81ED-4DB2-BD59-A6C34878D82A}">
                    <a16:rowId xmlns:a16="http://schemas.microsoft.com/office/drawing/2014/main" val="4148557133"/>
                  </a:ext>
                </a:extLst>
              </a:tr>
              <a:tr h="116898">
                <a:tc>
                  <a:txBody>
                    <a:bodyPr/>
                    <a:lstStyle/>
                    <a:p>
                      <a:r>
                        <a:rPr kumimoji="1" lang="ja-JP" altLang="en-US" sz="1200"/>
                        <a:t>技術力</a:t>
                      </a:r>
                    </a:p>
                  </a:txBody>
                  <a:tcPr/>
                </a:tc>
                <a:tc>
                  <a:txBody>
                    <a:bodyPr/>
                    <a:lstStyle/>
                    <a:p>
                      <a:r>
                        <a:rPr kumimoji="1" lang="ja-JP" altLang="en-US" sz="1200"/>
                        <a:t>数ある手法から最適なものを選択し、クライアントの要望を過不足なく形にできる技術力は、エンジニアにはなくてはならないスキルです。また、できる限り多様な技術を習得することは、より多くの選択肢をクライアントに提示できることにつながり、顧客満足度の向上に貢献します。</a:t>
                      </a:r>
                      <a:endParaRPr kumimoji="1" lang="en-US" altLang="ja-JP" sz="1200"/>
                    </a:p>
                    <a:p>
                      <a:r>
                        <a:rPr kumimoji="1" lang="ja-JP" altLang="en-US" sz="1200"/>
                        <a:t>自主的に学び続ける姿勢は重要ですが、多くの企業では入社後研修が実施されます。それを足がかりにし、継続的に技術力のアップデートに努めることが重要です。</a:t>
                      </a:r>
                    </a:p>
                  </a:txBody>
                  <a:tcPr/>
                </a:tc>
                <a:extLst>
                  <a:ext uri="{0D108BD9-81ED-4DB2-BD59-A6C34878D82A}">
                    <a16:rowId xmlns:a16="http://schemas.microsoft.com/office/drawing/2014/main" val="51057284"/>
                  </a:ext>
                </a:extLst>
              </a:tr>
            </a:tbl>
          </a:graphicData>
        </a:graphic>
      </p:graphicFrame>
    </p:spTree>
    <p:extLst>
      <p:ext uri="{BB962C8B-B14F-4D97-AF65-F5344CB8AC3E}">
        <p14:creationId xmlns:p14="http://schemas.microsoft.com/office/powerpoint/2010/main" val="3449534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楕円 13">
            <a:extLst>
              <a:ext uri="{FF2B5EF4-FFF2-40B4-BE49-F238E27FC236}">
                <a16:creationId xmlns:a16="http://schemas.microsoft.com/office/drawing/2014/main" id="{B7E0E6A1-6C97-50A9-FFED-4175FEC13EBB}"/>
              </a:ext>
            </a:extLst>
          </p:cNvPr>
          <p:cNvSpPr/>
          <p:nvPr/>
        </p:nvSpPr>
        <p:spPr>
          <a:xfrm>
            <a:off x="6705598" y="3791560"/>
            <a:ext cx="2590803" cy="126015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様々なプロトコル</a:t>
            </a:r>
          </a:p>
        </p:txBody>
      </p:sp>
      <p:sp>
        <p:nvSpPr>
          <p:cNvPr id="13" name="楕円 12">
            <a:extLst>
              <a:ext uri="{FF2B5EF4-FFF2-40B4-BE49-F238E27FC236}">
                <a16:creationId xmlns:a16="http://schemas.microsoft.com/office/drawing/2014/main" id="{6162F58E-A3A9-F99C-7B48-E55A9AC65546}"/>
              </a:ext>
            </a:extLst>
          </p:cNvPr>
          <p:cNvSpPr/>
          <p:nvPr/>
        </p:nvSpPr>
        <p:spPr>
          <a:xfrm>
            <a:off x="1953485" y="4103388"/>
            <a:ext cx="2590803" cy="126015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伝送技術</a:t>
            </a:r>
            <a:endParaRPr kumimoji="1" lang="en-US" altLang="ja-JP"/>
          </a:p>
          <a:p>
            <a:pPr algn="ctr"/>
            <a:r>
              <a:rPr lang="en-US" altLang="ja-JP"/>
              <a:t>(</a:t>
            </a:r>
            <a:r>
              <a:rPr lang="ja-JP" altLang="en-US"/>
              <a:t>光ファイバ、メタル</a:t>
            </a:r>
            <a:r>
              <a:rPr lang="en-US" altLang="ja-JP"/>
              <a:t>)</a:t>
            </a:r>
            <a:endParaRPr kumimoji="1" lang="ja-JP" altLang="en-US"/>
          </a:p>
        </p:txBody>
      </p:sp>
      <p:sp>
        <p:nvSpPr>
          <p:cNvPr id="11" name="楕円 10">
            <a:extLst>
              <a:ext uri="{FF2B5EF4-FFF2-40B4-BE49-F238E27FC236}">
                <a16:creationId xmlns:a16="http://schemas.microsoft.com/office/drawing/2014/main" id="{D8ABF840-DCB8-5977-15FF-17AF7B7A3395}"/>
              </a:ext>
            </a:extLst>
          </p:cNvPr>
          <p:cNvSpPr/>
          <p:nvPr/>
        </p:nvSpPr>
        <p:spPr>
          <a:xfrm>
            <a:off x="2687779" y="5198903"/>
            <a:ext cx="2590803" cy="126015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自動化</a:t>
            </a:r>
            <a:endParaRPr lang="en-US" altLang="ja-JP"/>
          </a:p>
          <a:p>
            <a:pPr algn="ctr"/>
            <a:r>
              <a:rPr kumimoji="1" lang="ja-JP" altLang="en-US"/>
              <a:t>（プログラミング）</a:t>
            </a:r>
          </a:p>
        </p:txBody>
      </p:sp>
      <p:sp>
        <p:nvSpPr>
          <p:cNvPr id="10" name="楕円 9">
            <a:extLst>
              <a:ext uri="{FF2B5EF4-FFF2-40B4-BE49-F238E27FC236}">
                <a16:creationId xmlns:a16="http://schemas.microsoft.com/office/drawing/2014/main" id="{DBF90570-8A02-4E53-3640-307316EB7D9F}"/>
              </a:ext>
            </a:extLst>
          </p:cNvPr>
          <p:cNvSpPr/>
          <p:nvPr/>
        </p:nvSpPr>
        <p:spPr>
          <a:xfrm>
            <a:off x="4648202" y="5244268"/>
            <a:ext cx="2313708" cy="126015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セキュリティ</a:t>
            </a:r>
          </a:p>
        </p:txBody>
      </p:sp>
      <p:sp>
        <p:nvSpPr>
          <p:cNvPr id="9" name="楕円 8">
            <a:extLst>
              <a:ext uri="{FF2B5EF4-FFF2-40B4-BE49-F238E27FC236}">
                <a16:creationId xmlns:a16="http://schemas.microsoft.com/office/drawing/2014/main" id="{5A92404B-DBE9-8A08-0D0A-8DF2BF116CF7}"/>
              </a:ext>
            </a:extLst>
          </p:cNvPr>
          <p:cNvSpPr/>
          <p:nvPr/>
        </p:nvSpPr>
        <p:spPr>
          <a:xfrm>
            <a:off x="6386945" y="4898101"/>
            <a:ext cx="2313708" cy="126015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サーバ</a:t>
            </a:r>
          </a:p>
        </p:txBody>
      </p:sp>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1-1-2.</a:t>
            </a:r>
            <a:r>
              <a:rPr lang="ja-JP" altLang="en-US" dirty="0"/>
              <a:t>技術分野のご紹介</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ネットワーク（インフラ）・</a:t>
            </a:r>
            <a:r>
              <a:rPr lang="ja-JP" altLang="en-US" dirty="0"/>
              <a:t>エンジニア</a:t>
            </a:r>
          </a:p>
        </p:txBody>
      </p:sp>
      <p:sp>
        <p:nvSpPr>
          <p:cNvPr id="2" name="テキスト ボックス 1">
            <a:extLst>
              <a:ext uri="{FF2B5EF4-FFF2-40B4-BE49-F238E27FC236}">
                <a16:creationId xmlns:a16="http://schemas.microsoft.com/office/drawing/2014/main" id="{D16FE6F3-FBEB-D568-891D-E4966BB48D16}"/>
              </a:ext>
            </a:extLst>
          </p:cNvPr>
          <p:cNvSpPr txBox="1"/>
          <p:nvPr/>
        </p:nvSpPr>
        <p:spPr>
          <a:xfrm>
            <a:off x="595744" y="1329823"/>
            <a:ext cx="11310505" cy="1754326"/>
          </a:xfrm>
          <a:prstGeom prst="rect">
            <a:avLst/>
          </a:prstGeom>
          <a:noFill/>
        </p:spPr>
        <p:txBody>
          <a:bodyPr wrap="square" rtlCol="0">
            <a:spAutoFit/>
          </a:bodyPr>
          <a:lstStyle/>
          <a:p>
            <a:r>
              <a:rPr kumimoji="1" lang="ja-JP" altLang="en-US" sz="1200"/>
              <a:t>ここ最近は、ネットワークエンジニア、サーバエンジニアの垣根がなくなりインフラエンジニアとして再定義され始めてきました。</a:t>
            </a:r>
            <a:endParaRPr kumimoji="1" lang="en-US" altLang="ja-JP" sz="1200"/>
          </a:p>
          <a:p>
            <a:r>
              <a:rPr lang="en-US" altLang="ja-JP" sz="1200"/>
              <a:t>※</a:t>
            </a:r>
            <a:r>
              <a:rPr lang="ja-JP" altLang="en-US" sz="1200"/>
              <a:t>仮想化の進展により、サーバ上に仮想的にネットワークが構築されることが多くなり、ネットワーク技術者もサーバの知識が必要となりました。また、以前は専用機だったルータ、スイッチ装置も汎用</a:t>
            </a:r>
            <a:r>
              <a:rPr lang="en-US" altLang="ja-JP" sz="1200"/>
              <a:t>OS</a:t>
            </a:r>
            <a:r>
              <a:rPr lang="ja-JP" altLang="en-US" sz="1200"/>
              <a:t>（</a:t>
            </a:r>
            <a:r>
              <a:rPr lang="en-US" altLang="ja-JP" sz="1200"/>
              <a:t>Linux</a:t>
            </a:r>
            <a:r>
              <a:rPr lang="ja-JP" altLang="en-US" sz="1200"/>
              <a:t>）を使うことが多くなり、コマンドラインが</a:t>
            </a:r>
            <a:r>
              <a:rPr lang="en-US" altLang="ja-JP" sz="1200"/>
              <a:t>Linux</a:t>
            </a:r>
            <a:r>
              <a:rPr lang="ja-JP" altLang="en-US" sz="1200"/>
              <a:t>コマンドに近くなっています。</a:t>
            </a:r>
            <a:endParaRPr kumimoji="1" lang="en-US" altLang="ja-JP" sz="1200"/>
          </a:p>
          <a:p>
            <a:endParaRPr lang="en-US" altLang="ja-JP" sz="1200"/>
          </a:p>
          <a:p>
            <a:r>
              <a:rPr kumimoji="1" lang="ja-JP" altLang="en-US" sz="1200"/>
              <a:t>ネットワークエンジニアとは、コンピューターネットワークの構築・保守・管理を行う技術者のことです。</a:t>
            </a:r>
          </a:p>
          <a:p>
            <a:r>
              <a:rPr kumimoji="1" lang="ja-JP" altLang="en-US" sz="1200"/>
              <a:t>私たちは普段、当たり前のように自身のパソコンからデータを送ったり、受け取ったりしていますが、快適な通信環境を構築し、守っていくことがネットワークエンジニアの仕事になります。</a:t>
            </a:r>
            <a:endParaRPr kumimoji="1" lang="en-US" altLang="ja-JP" sz="1200"/>
          </a:p>
          <a:p>
            <a:endParaRPr lang="en-US" altLang="ja-JP" sz="1200"/>
          </a:p>
          <a:p>
            <a:r>
              <a:rPr kumimoji="1" lang="ja-JP" altLang="en-US" sz="1200"/>
              <a:t>サーバエンジニアとは、インターネット時代に欠かすことのできないサーバーを、ゼロから構築・設計し、管理保守をするのが「サーバーエンジニア」の仕事です。</a:t>
            </a:r>
          </a:p>
        </p:txBody>
      </p:sp>
      <p:sp>
        <p:nvSpPr>
          <p:cNvPr id="5" name="楕円 4">
            <a:extLst>
              <a:ext uri="{FF2B5EF4-FFF2-40B4-BE49-F238E27FC236}">
                <a16:creationId xmlns:a16="http://schemas.microsoft.com/office/drawing/2014/main" id="{11C854A2-60B6-F098-FFF8-17E4314C886C}"/>
              </a:ext>
            </a:extLst>
          </p:cNvPr>
          <p:cNvSpPr/>
          <p:nvPr/>
        </p:nvSpPr>
        <p:spPr>
          <a:xfrm>
            <a:off x="4170219" y="4060392"/>
            <a:ext cx="3131126" cy="146778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ネットワーク技術</a:t>
            </a:r>
          </a:p>
        </p:txBody>
      </p:sp>
      <p:sp>
        <p:nvSpPr>
          <p:cNvPr id="12" name="テキスト ボックス 11">
            <a:extLst>
              <a:ext uri="{FF2B5EF4-FFF2-40B4-BE49-F238E27FC236}">
                <a16:creationId xmlns:a16="http://schemas.microsoft.com/office/drawing/2014/main" id="{3F12D345-FFC6-98C3-6345-0ACB2456A8BD}"/>
              </a:ext>
            </a:extLst>
          </p:cNvPr>
          <p:cNvSpPr txBox="1"/>
          <p:nvPr/>
        </p:nvSpPr>
        <p:spPr>
          <a:xfrm>
            <a:off x="595744" y="3691060"/>
            <a:ext cx="5198859" cy="369332"/>
          </a:xfrm>
          <a:prstGeom prst="rect">
            <a:avLst/>
          </a:prstGeom>
          <a:noFill/>
        </p:spPr>
        <p:txBody>
          <a:bodyPr wrap="none" rtlCol="0">
            <a:spAutoFit/>
          </a:bodyPr>
          <a:lstStyle/>
          <a:p>
            <a:r>
              <a:rPr kumimoji="1" lang="ja-JP" altLang="en-US"/>
              <a:t>ネットワークエンジニアは幅広い技術を要求される</a:t>
            </a:r>
          </a:p>
        </p:txBody>
      </p:sp>
      <p:sp>
        <p:nvSpPr>
          <p:cNvPr id="15" name="テキスト ボックス 14">
            <a:extLst>
              <a:ext uri="{FF2B5EF4-FFF2-40B4-BE49-F238E27FC236}">
                <a16:creationId xmlns:a16="http://schemas.microsoft.com/office/drawing/2014/main" id="{88B83956-D934-CC11-99F3-55C61891A2DB}"/>
              </a:ext>
            </a:extLst>
          </p:cNvPr>
          <p:cNvSpPr txBox="1"/>
          <p:nvPr/>
        </p:nvSpPr>
        <p:spPr>
          <a:xfrm>
            <a:off x="8936181" y="3744921"/>
            <a:ext cx="2007281" cy="261610"/>
          </a:xfrm>
          <a:prstGeom prst="rect">
            <a:avLst/>
          </a:prstGeom>
          <a:noFill/>
        </p:spPr>
        <p:txBody>
          <a:bodyPr wrap="none" rtlCol="0">
            <a:spAutoFit/>
          </a:bodyPr>
          <a:lstStyle/>
          <a:p>
            <a:r>
              <a:rPr kumimoji="1" lang="ja-JP" altLang="en-US" sz="1100"/>
              <a:t>皆さんが良く使うイーサネット</a:t>
            </a:r>
          </a:p>
        </p:txBody>
      </p:sp>
      <p:sp>
        <p:nvSpPr>
          <p:cNvPr id="16" name="テキスト ボックス 15">
            <a:extLst>
              <a:ext uri="{FF2B5EF4-FFF2-40B4-BE49-F238E27FC236}">
                <a16:creationId xmlns:a16="http://schemas.microsoft.com/office/drawing/2014/main" id="{7C662BAB-4F3B-BEC5-E674-B5105FB60A12}"/>
              </a:ext>
            </a:extLst>
          </p:cNvPr>
          <p:cNvSpPr txBox="1"/>
          <p:nvPr/>
        </p:nvSpPr>
        <p:spPr>
          <a:xfrm>
            <a:off x="9234874" y="4060392"/>
            <a:ext cx="1034257" cy="261610"/>
          </a:xfrm>
          <a:prstGeom prst="rect">
            <a:avLst/>
          </a:prstGeom>
          <a:noFill/>
        </p:spPr>
        <p:txBody>
          <a:bodyPr wrap="none" rtlCol="0">
            <a:spAutoFit/>
          </a:bodyPr>
          <a:lstStyle/>
          <a:p>
            <a:r>
              <a:rPr kumimoji="1" lang="ja-JP" altLang="en-US" sz="1100"/>
              <a:t>産業用Ｅｔｈｅｒ</a:t>
            </a:r>
          </a:p>
        </p:txBody>
      </p:sp>
      <p:sp>
        <p:nvSpPr>
          <p:cNvPr id="17" name="テキスト ボックス 16">
            <a:extLst>
              <a:ext uri="{FF2B5EF4-FFF2-40B4-BE49-F238E27FC236}">
                <a16:creationId xmlns:a16="http://schemas.microsoft.com/office/drawing/2014/main" id="{1425EBD8-99EF-4DE0-C9EA-0AA9E9B2AC28}"/>
              </a:ext>
            </a:extLst>
          </p:cNvPr>
          <p:cNvSpPr txBox="1"/>
          <p:nvPr/>
        </p:nvSpPr>
        <p:spPr>
          <a:xfrm>
            <a:off x="9296401" y="4425247"/>
            <a:ext cx="1989647" cy="261610"/>
          </a:xfrm>
          <a:prstGeom prst="rect">
            <a:avLst/>
          </a:prstGeom>
          <a:noFill/>
        </p:spPr>
        <p:txBody>
          <a:bodyPr wrap="none" rtlCol="0">
            <a:spAutoFit/>
          </a:bodyPr>
          <a:lstStyle/>
          <a:p>
            <a:r>
              <a:rPr kumimoji="1" lang="ja-JP" altLang="en-US" sz="1100"/>
              <a:t>無線・ＬＴＥ・</a:t>
            </a:r>
            <a:r>
              <a:rPr kumimoji="1" lang="en-US" altLang="ja-JP" sz="1100"/>
              <a:t>WIFI</a:t>
            </a:r>
            <a:r>
              <a:rPr kumimoji="1" lang="ja-JP" altLang="en-US" sz="1100"/>
              <a:t>ネットワーク</a:t>
            </a:r>
          </a:p>
        </p:txBody>
      </p:sp>
      <p:sp>
        <p:nvSpPr>
          <p:cNvPr id="18" name="テキスト ボックス 17">
            <a:extLst>
              <a:ext uri="{FF2B5EF4-FFF2-40B4-BE49-F238E27FC236}">
                <a16:creationId xmlns:a16="http://schemas.microsoft.com/office/drawing/2014/main" id="{E383FA8C-7542-56B4-F31A-23EA2DC68379}"/>
              </a:ext>
            </a:extLst>
          </p:cNvPr>
          <p:cNvSpPr txBox="1"/>
          <p:nvPr/>
        </p:nvSpPr>
        <p:spPr>
          <a:xfrm>
            <a:off x="9159260" y="4767803"/>
            <a:ext cx="2672526" cy="261610"/>
          </a:xfrm>
          <a:prstGeom prst="rect">
            <a:avLst/>
          </a:prstGeom>
          <a:noFill/>
        </p:spPr>
        <p:txBody>
          <a:bodyPr wrap="none" rtlCol="0">
            <a:spAutoFit/>
          </a:bodyPr>
          <a:lstStyle/>
          <a:p>
            <a:r>
              <a:rPr kumimoji="1" lang="ja-JP" altLang="en-US" sz="1100"/>
              <a:t>キャリアが提供するネットワークサービス</a:t>
            </a:r>
          </a:p>
        </p:txBody>
      </p:sp>
      <p:sp>
        <p:nvSpPr>
          <p:cNvPr id="19" name="テキスト ボックス 18">
            <a:extLst>
              <a:ext uri="{FF2B5EF4-FFF2-40B4-BE49-F238E27FC236}">
                <a16:creationId xmlns:a16="http://schemas.microsoft.com/office/drawing/2014/main" id="{29492903-7294-257A-2539-3310E090D188}"/>
              </a:ext>
            </a:extLst>
          </p:cNvPr>
          <p:cNvSpPr txBox="1"/>
          <p:nvPr/>
        </p:nvSpPr>
        <p:spPr>
          <a:xfrm>
            <a:off x="1579416" y="5928949"/>
            <a:ext cx="1208985" cy="430887"/>
          </a:xfrm>
          <a:prstGeom prst="rect">
            <a:avLst/>
          </a:prstGeom>
          <a:noFill/>
        </p:spPr>
        <p:txBody>
          <a:bodyPr wrap="none" rtlCol="0">
            <a:spAutoFit/>
          </a:bodyPr>
          <a:lstStyle/>
          <a:p>
            <a:r>
              <a:rPr kumimoji="1" lang="ja-JP" altLang="en-US" sz="1100"/>
              <a:t>Ｐｙｔｈｏｎ？</a:t>
            </a:r>
            <a:r>
              <a:rPr kumimoji="1" lang="en-US" altLang="ja-JP" sz="1100"/>
              <a:t>go</a:t>
            </a:r>
            <a:r>
              <a:rPr kumimoji="1" lang="ja-JP" altLang="en-US" sz="1100"/>
              <a:t>？</a:t>
            </a:r>
            <a:endParaRPr kumimoji="1" lang="en-US" altLang="ja-JP" sz="1100"/>
          </a:p>
          <a:p>
            <a:r>
              <a:rPr lang="en-US" altLang="ja-JP" sz="1100"/>
              <a:t>Tcl</a:t>
            </a:r>
            <a:r>
              <a:rPr lang="ja-JP" altLang="en-US" sz="1100"/>
              <a:t>？</a:t>
            </a:r>
            <a:endParaRPr kumimoji="1" lang="ja-JP" altLang="en-US" sz="1100"/>
          </a:p>
        </p:txBody>
      </p:sp>
    </p:spTree>
    <p:extLst>
      <p:ext uri="{BB962C8B-B14F-4D97-AF65-F5344CB8AC3E}">
        <p14:creationId xmlns:p14="http://schemas.microsoft.com/office/powerpoint/2010/main" val="349661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1-1-2.</a:t>
            </a:r>
            <a:r>
              <a:rPr lang="ja-JP" altLang="en-US" dirty="0"/>
              <a:t>技術分野のご紹介</a:t>
            </a:r>
          </a:p>
        </p:txBody>
      </p:sp>
      <p:graphicFrame>
        <p:nvGraphicFramePr>
          <p:cNvPr id="5" name="表 4">
            <a:extLst>
              <a:ext uri="{FF2B5EF4-FFF2-40B4-BE49-F238E27FC236}">
                <a16:creationId xmlns:a16="http://schemas.microsoft.com/office/drawing/2014/main" id="{0378904E-DE17-4957-036F-FBEA178BBBB9}"/>
              </a:ext>
            </a:extLst>
          </p:cNvPr>
          <p:cNvGraphicFramePr>
            <a:graphicFrameLocks noGrp="1"/>
          </p:cNvGraphicFramePr>
          <p:nvPr>
            <p:extLst>
              <p:ext uri="{D42A27DB-BD31-4B8C-83A1-F6EECF244321}">
                <p14:modId xmlns:p14="http://schemas.microsoft.com/office/powerpoint/2010/main" val="4059693501"/>
              </p:ext>
            </p:extLst>
          </p:nvPr>
        </p:nvGraphicFramePr>
        <p:xfrm>
          <a:off x="1011383" y="1600203"/>
          <a:ext cx="10723418" cy="4297680"/>
        </p:xfrm>
        <a:graphic>
          <a:graphicData uri="http://schemas.openxmlformats.org/drawingml/2006/table">
            <a:tbl>
              <a:tblPr firstRow="1" bandRow="1">
                <a:tableStyleId>{5C22544A-7EE6-4342-B048-85BDC9FD1C3A}</a:tableStyleId>
              </a:tblPr>
              <a:tblGrid>
                <a:gridCol w="1302327">
                  <a:extLst>
                    <a:ext uri="{9D8B030D-6E8A-4147-A177-3AD203B41FA5}">
                      <a16:colId xmlns:a16="http://schemas.microsoft.com/office/drawing/2014/main" val="4238641341"/>
                    </a:ext>
                  </a:extLst>
                </a:gridCol>
                <a:gridCol w="9421091">
                  <a:extLst>
                    <a:ext uri="{9D8B030D-6E8A-4147-A177-3AD203B41FA5}">
                      <a16:colId xmlns:a16="http://schemas.microsoft.com/office/drawing/2014/main" val="806532724"/>
                    </a:ext>
                  </a:extLst>
                </a:gridCol>
              </a:tblGrid>
              <a:tr h="116898">
                <a:tc>
                  <a:txBody>
                    <a:bodyPr/>
                    <a:lstStyle/>
                    <a:p>
                      <a:r>
                        <a:rPr kumimoji="1" lang="ja-JP" altLang="en-US" sz="1200"/>
                        <a:t>スキル</a:t>
                      </a:r>
                    </a:p>
                  </a:txBody>
                  <a:tcPr/>
                </a:tc>
                <a:tc>
                  <a:txBody>
                    <a:bodyPr/>
                    <a:lstStyle/>
                    <a:p>
                      <a:r>
                        <a:rPr kumimoji="1" lang="ja-JP" altLang="en-US" sz="1200"/>
                        <a:t>説明</a:t>
                      </a:r>
                    </a:p>
                  </a:txBody>
                  <a:tcPr/>
                </a:tc>
                <a:extLst>
                  <a:ext uri="{0D108BD9-81ED-4DB2-BD59-A6C34878D82A}">
                    <a16:rowId xmlns:a16="http://schemas.microsoft.com/office/drawing/2014/main" val="2774238606"/>
                  </a:ext>
                </a:extLst>
              </a:tr>
              <a:tr h="116898">
                <a:tc>
                  <a:txBody>
                    <a:bodyPr/>
                    <a:lstStyle/>
                    <a:p>
                      <a:r>
                        <a:rPr kumimoji="1" lang="ja-JP" altLang="en-US" sz="1200"/>
                        <a:t>ネットワーク設計</a:t>
                      </a:r>
                    </a:p>
                  </a:txBody>
                  <a:tcPr/>
                </a:tc>
                <a:tc>
                  <a:txBody>
                    <a:bodyPr/>
                    <a:lstStyle/>
                    <a:p>
                      <a:r>
                        <a:rPr kumimoji="1" lang="ja-JP" altLang="en-US" sz="1200"/>
                        <a:t>クライアントがどのようなシステムを求めているかヒアリングし、要件をまとめて設計します。要件に応じて、ネットワークの構成や使用するネットワーク機器（ルーターなど）の種類・数、使用する回線などを決めていきます。回線費用といったネットワークの維持コストや構築までのスケジュールもここで検討します。</a:t>
                      </a:r>
                    </a:p>
                  </a:txBody>
                  <a:tcPr/>
                </a:tc>
                <a:extLst>
                  <a:ext uri="{0D108BD9-81ED-4DB2-BD59-A6C34878D82A}">
                    <a16:rowId xmlns:a16="http://schemas.microsoft.com/office/drawing/2014/main" val="45952526"/>
                  </a:ext>
                </a:extLst>
              </a:tr>
              <a:tr h="116898">
                <a:tc>
                  <a:txBody>
                    <a:bodyPr/>
                    <a:lstStyle/>
                    <a:p>
                      <a:r>
                        <a:rPr kumimoji="1" lang="ja-JP" altLang="en-US" sz="1200"/>
                        <a:t>ネットワーク構築</a:t>
                      </a:r>
                    </a:p>
                  </a:txBody>
                  <a:tcPr/>
                </a:tc>
                <a:tc>
                  <a:txBody>
                    <a:bodyPr/>
                    <a:lstStyle/>
                    <a:p>
                      <a:r>
                        <a:rPr kumimoji="1" lang="ja-JP" altLang="en-US" sz="1200"/>
                        <a:t>ネットワーク設計時に立てたスケジュールに基づき、実際にネットワーク機器を設置し設定していきます。かかる時間は構築するネットワークの規模によりますが、多くの拠点を結ぶ大規模なネットワーク構築の場合は、数ヵ月かかる場合もあります。構築後はテストを行った後、運用開始となります。</a:t>
                      </a:r>
                    </a:p>
                  </a:txBody>
                  <a:tcPr/>
                </a:tc>
                <a:extLst>
                  <a:ext uri="{0D108BD9-81ED-4DB2-BD59-A6C34878D82A}">
                    <a16:rowId xmlns:a16="http://schemas.microsoft.com/office/drawing/2014/main" val="1570530613"/>
                  </a:ext>
                </a:extLst>
              </a:tr>
              <a:tr h="116898">
                <a:tc>
                  <a:txBody>
                    <a:bodyPr/>
                    <a:lstStyle/>
                    <a:p>
                      <a:r>
                        <a:rPr kumimoji="1" lang="ja-JP" altLang="en-US" sz="1200"/>
                        <a:t>ネットワーク運用</a:t>
                      </a:r>
                    </a:p>
                  </a:txBody>
                  <a:tcPr/>
                </a:tc>
                <a:tc>
                  <a:txBody>
                    <a:bodyPr/>
                    <a:lstStyle/>
                    <a:p>
                      <a:r>
                        <a:rPr kumimoji="1" lang="ja-JP" altLang="en-US" sz="1200"/>
                        <a:t>ネットワークシステムは一度構築すれば終わりではなく、随時機器の設定変更や構成変更などを行う必要があります。立ち上げたネットワークに手を加えて運用を助けるのも、ネットワークエンジニアの仕事のひとつです。</a:t>
                      </a:r>
                    </a:p>
                  </a:txBody>
                  <a:tcPr/>
                </a:tc>
                <a:extLst>
                  <a:ext uri="{0D108BD9-81ED-4DB2-BD59-A6C34878D82A}">
                    <a16:rowId xmlns:a16="http://schemas.microsoft.com/office/drawing/2014/main" val="4148557133"/>
                  </a:ext>
                </a:extLst>
              </a:tr>
              <a:tr h="116898">
                <a:tc>
                  <a:txBody>
                    <a:bodyPr/>
                    <a:lstStyle/>
                    <a:p>
                      <a:r>
                        <a:rPr kumimoji="1" lang="ja-JP" altLang="en-US" sz="1200"/>
                        <a:t>ネットワーク保守</a:t>
                      </a:r>
                    </a:p>
                  </a:txBody>
                  <a:tcPr/>
                </a:tc>
                <a:tc>
                  <a:txBody>
                    <a:bodyPr/>
                    <a:lstStyle/>
                    <a:p>
                      <a:r>
                        <a:rPr kumimoji="1" lang="ja-JP" altLang="en-US" sz="1200"/>
                        <a:t>多くの機器と同じように、ネットワークシステムにも故障やトラブルは発生します。トラブルの原因をいち早く突き止め、必要に応じて機器の交換などを行って、円滑なネットワークを維持するのも、ネットワークエンジニアの重要な仕事です。</a:t>
                      </a:r>
                    </a:p>
                  </a:txBody>
                  <a:tcPr/>
                </a:tc>
                <a:extLst>
                  <a:ext uri="{0D108BD9-81ED-4DB2-BD59-A6C34878D82A}">
                    <a16:rowId xmlns:a16="http://schemas.microsoft.com/office/drawing/2014/main" val="51057284"/>
                  </a:ext>
                </a:extLst>
              </a:tr>
              <a:tr h="116898">
                <a:tc>
                  <a:txBody>
                    <a:bodyPr/>
                    <a:lstStyle/>
                    <a:p>
                      <a:r>
                        <a:rPr kumimoji="1" lang="ja-JP" altLang="en-US" sz="1200"/>
                        <a:t>構築業務</a:t>
                      </a:r>
                    </a:p>
                  </a:txBody>
                  <a:tcPr/>
                </a:tc>
                <a:tc>
                  <a:txBody>
                    <a:bodyPr/>
                    <a:lstStyle/>
                    <a:p>
                      <a:r>
                        <a:rPr kumimoji="1" lang="ja-JP" altLang="en-US" sz="1200"/>
                        <a:t>運用に必要なサーバーのスペックや処理能力、必要台数などを検討します。</a:t>
                      </a:r>
                    </a:p>
                    <a:p>
                      <a:r>
                        <a:rPr kumimoji="1" lang="ja-JP" altLang="en-US" sz="1200"/>
                        <a:t>一口にサーバーといっても、「</a:t>
                      </a:r>
                      <a:r>
                        <a:rPr kumimoji="1" lang="en-US" altLang="ja-JP" sz="1200"/>
                        <a:t>Web</a:t>
                      </a:r>
                      <a:r>
                        <a:rPr kumimoji="1" lang="ja-JP" altLang="en-US" sz="1200"/>
                        <a:t>サーバー」や「ファイルサーバー」「メールサーバー」などがありますので、コストはもちろん、設置場所の通信速度や施設の電源容量など、さまざまな要素を考慮して設計しなければいけません。場合によってはプログラマーなど、関係者との打ち合わせも行います。</a:t>
                      </a:r>
                    </a:p>
                    <a:p>
                      <a:r>
                        <a:rPr kumimoji="1" lang="ja-JP" altLang="en-US" sz="1200"/>
                        <a:t>設計が済んだら、購入（またはリース）した機材をサーバーラックなどに配置します。もちろん、ケーブルの配線もサーバーエンジニアの役割となります。最後にサーバー用の</a:t>
                      </a:r>
                      <a:r>
                        <a:rPr kumimoji="1" lang="en-US" altLang="ja-JP" sz="1200"/>
                        <a:t>OS</a:t>
                      </a:r>
                      <a:r>
                        <a:rPr kumimoji="1" lang="ja-JP" altLang="en-US" sz="1200"/>
                        <a:t>をインストールし、運用に必要なアプリケーションをインストールします。</a:t>
                      </a:r>
                    </a:p>
                  </a:txBody>
                  <a:tcPr/>
                </a:tc>
                <a:extLst>
                  <a:ext uri="{0D108BD9-81ED-4DB2-BD59-A6C34878D82A}">
                    <a16:rowId xmlns:a16="http://schemas.microsoft.com/office/drawing/2014/main" val="3113184121"/>
                  </a:ext>
                </a:extLst>
              </a:tr>
              <a:tr h="116898">
                <a:tc>
                  <a:txBody>
                    <a:bodyPr/>
                    <a:lstStyle/>
                    <a:p>
                      <a:r>
                        <a:rPr kumimoji="1" lang="ja-JP" altLang="en-US" sz="1200"/>
                        <a:t>保守業務</a:t>
                      </a:r>
                    </a:p>
                  </a:txBody>
                  <a:tcPr/>
                </a:tc>
                <a:tc>
                  <a:txBody>
                    <a:bodyPr/>
                    <a:lstStyle/>
                    <a:p>
                      <a:r>
                        <a:rPr kumimoji="1" lang="ja-JP" altLang="en-US" sz="1200"/>
                        <a:t>保守業務は、サーバーの監視、セキュリティチェック、バックアップなど多岐にわたります。</a:t>
                      </a:r>
                    </a:p>
                    <a:p>
                      <a:r>
                        <a:rPr kumimoji="1" lang="ja-JP" altLang="en-US" sz="1200"/>
                        <a:t>通常は、アプリケーションのバージョンアップに伴う設定や負荷対策のためのチューニング、万が一のときのためのバックアップやウィルス対策がおもな仕事です。監視しているサーバーに障害が発生すれば、解決するまで昼夜を問わず復旧作業を行います。</a:t>
                      </a:r>
                    </a:p>
                  </a:txBody>
                  <a:tcPr/>
                </a:tc>
                <a:extLst>
                  <a:ext uri="{0D108BD9-81ED-4DB2-BD59-A6C34878D82A}">
                    <a16:rowId xmlns:a16="http://schemas.microsoft.com/office/drawing/2014/main" val="3557721045"/>
                  </a:ext>
                </a:extLst>
              </a:tr>
            </a:tbl>
          </a:graphicData>
        </a:graphic>
      </p:graphicFrame>
      <p:sp>
        <p:nvSpPr>
          <p:cNvPr id="7" name="テキスト ボックス 6">
            <a:extLst>
              <a:ext uri="{FF2B5EF4-FFF2-40B4-BE49-F238E27FC236}">
                <a16:creationId xmlns:a16="http://schemas.microsoft.com/office/drawing/2014/main" id="{DB4F52B7-130A-900D-4A70-D73747819D54}"/>
              </a:ext>
            </a:extLst>
          </p:cNvPr>
          <p:cNvSpPr txBox="1"/>
          <p:nvPr/>
        </p:nvSpPr>
        <p:spPr>
          <a:xfrm>
            <a:off x="387928" y="1023554"/>
            <a:ext cx="1564852" cy="369332"/>
          </a:xfrm>
          <a:prstGeom prst="rect">
            <a:avLst/>
          </a:prstGeom>
          <a:noFill/>
        </p:spPr>
        <p:txBody>
          <a:bodyPr wrap="none" rtlCol="0">
            <a:spAutoFit/>
          </a:bodyPr>
          <a:lstStyle/>
          <a:p>
            <a:r>
              <a:rPr kumimoji="1" lang="ja-JP" altLang="en-US"/>
              <a:t>主な仕事内容</a:t>
            </a:r>
          </a:p>
        </p:txBody>
      </p:sp>
    </p:spTree>
    <p:extLst>
      <p:ext uri="{BB962C8B-B14F-4D97-AF65-F5344CB8AC3E}">
        <p14:creationId xmlns:p14="http://schemas.microsoft.com/office/powerpoint/2010/main" val="1671965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1-1-3.</a:t>
            </a:r>
            <a:r>
              <a:rPr lang="ja-JP" altLang="en-US" dirty="0"/>
              <a:t>マクロシステムの理念</a:t>
            </a:r>
            <a:r>
              <a:rPr lang="en-US" altLang="ja-JP" dirty="0"/>
              <a:t>/</a:t>
            </a:r>
            <a:r>
              <a:rPr lang="ja-JP" altLang="en-US" dirty="0"/>
              <a:t>方針</a:t>
            </a:r>
            <a:endParaRPr lang="en-US" altLang="ja-JP"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861437"/>
            <a:ext cx="11344390" cy="104447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400" dirty="0"/>
              <a:t>弊社は、</a:t>
            </a:r>
            <a:r>
              <a:rPr kumimoji="1" lang="ja-JP" altLang="en-US" sz="2400" dirty="0">
                <a:solidFill>
                  <a:srgbClr val="FF0000"/>
                </a:solidFill>
                <a:highlight>
                  <a:srgbClr val="FFFF00"/>
                </a:highlight>
              </a:rPr>
              <a:t>あるべき姿</a:t>
            </a:r>
            <a:r>
              <a:rPr kumimoji="1" lang="ja-JP" altLang="en-US" sz="2400" dirty="0"/>
              <a:t>を追い求めて、</a:t>
            </a:r>
            <a:r>
              <a:rPr kumimoji="1" lang="ja-JP" altLang="en-US" sz="2400" dirty="0">
                <a:solidFill>
                  <a:srgbClr val="FF0000"/>
                </a:solidFill>
                <a:highlight>
                  <a:srgbClr val="FFFF00"/>
                </a:highlight>
              </a:rPr>
              <a:t>行動目標</a:t>
            </a:r>
            <a:r>
              <a:rPr kumimoji="1" lang="ja-JP" altLang="en-US" sz="2400" dirty="0"/>
              <a:t>を掲げ行動しています。</a:t>
            </a:r>
          </a:p>
        </p:txBody>
      </p:sp>
      <p:sp>
        <p:nvSpPr>
          <p:cNvPr id="4" name="テキスト ボックス 3">
            <a:extLst>
              <a:ext uri="{FF2B5EF4-FFF2-40B4-BE49-F238E27FC236}">
                <a16:creationId xmlns:a16="http://schemas.microsoft.com/office/drawing/2014/main" id="{F54FF8CE-4C57-38EA-C893-BCAA7173E394}"/>
              </a:ext>
            </a:extLst>
          </p:cNvPr>
          <p:cNvSpPr txBox="1"/>
          <p:nvPr/>
        </p:nvSpPr>
        <p:spPr>
          <a:xfrm>
            <a:off x="3574282" y="2505802"/>
            <a:ext cx="8215533" cy="923330"/>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お客様に安心して情報システムを御利用いただくために、コンピューターに関わるあらゆるサービスを、 高品質かつワンストップで提供することが私たちの使命です。</a:t>
            </a:r>
          </a:p>
        </p:txBody>
      </p:sp>
      <p:sp>
        <p:nvSpPr>
          <p:cNvPr id="5" name="テキスト ボックス 4">
            <a:extLst>
              <a:ext uri="{FF2B5EF4-FFF2-40B4-BE49-F238E27FC236}">
                <a16:creationId xmlns:a16="http://schemas.microsoft.com/office/drawing/2014/main" id="{83D04244-165C-BB6E-80B3-847E39E0A55D}"/>
              </a:ext>
            </a:extLst>
          </p:cNvPr>
          <p:cNvSpPr txBox="1"/>
          <p:nvPr/>
        </p:nvSpPr>
        <p:spPr>
          <a:xfrm>
            <a:off x="909964" y="2497692"/>
            <a:ext cx="1620957" cy="523220"/>
          </a:xfrm>
          <a:prstGeom prst="rect">
            <a:avLst/>
          </a:prstGeom>
          <a:noFill/>
        </p:spPr>
        <p:txBody>
          <a:bodyPr wrap="none" rtlCol="0">
            <a:spAutoFit/>
          </a:bodyPr>
          <a:lstStyle/>
          <a:p>
            <a:r>
              <a:rPr kumimoji="1" lang="ja-JP" altLang="en-US" sz="2800" dirty="0">
                <a:latin typeface="BIZ UDPゴシック" panose="020B0400000000000000" pitchFamily="50" charset="-128"/>
                <a:ea typeface="BIZ UDPゴシック" panose="020B0400000000000000" pitchFamily="50" charset="-128"/>
              </a:rPr>
              <a:t>経営理念</a:t>
            </a:r>
          </a:p>
        </p:txBody>
      </p:sp>
      <p:sp>
        <p:nvSpPr>
          <p:cNvPr id="6" name="テキスト ボックス 5">
            <a:extLst>
              <a:ext uri="{FF2B5EF4-FFF2-40B4-BE49-F238E27FC236}">
                <a16:creationId xmlns:a16="http://schemas.microsoft.com/office/drawing/2014/main" id="{B19F304C-C88E-48C0-F281-E9429EA4412A}"/>
              </a:ext>
            </a:extLst>
          </p:cNvPr>
          <p:cNvSpPr txBox="1"/>
          <p:nvPr/>
        </p:nvSpPr>
        <p:spPr>
          <a:xfrm>
            <a:off x="891380" y="3163335"/>
            <a:ext cx="1620958" cy="369332"/>
          </a:xfrm>
          <a:prstGeom prst="rect">
            <a:avLst/>
          </a:prstGeom>
          <a:noFill/>
        </p:spPr>
        <p:txBody>
          <a:bodyPr wrap="square" rtlCol="0">
            <a:spAutoFit/>
          </a:bodyPr>
          <a:lstStyle/>
          <a:p>
            <a:pPr algn="ctr"/>
            <a:r>
              <a:rPr kumimoji="1" lang="ja-JP" altLang="en-US" dirty="0">
                <a:solidFill>
                  <a:srgbClr val="FF0000"/>
                </a:solidFill>
                <a:latin typeface="BIZ UDPゴシック" panose="020B0400000000000000" pitchFamily="50" charset="-128"/>
                <a:ea typeface="BIZ UDPゴシック" panose="020B0400000000000000" pitchFamily="50" charset="-128"/>
              </a:rPr>
              <a:t>（あるべき姿）</a:t>
            </a:r>
          </a:p>
        </p:txBody>
      </p:sp>
      <p:sp>
        <p:nvSpPr>
          <p:cNvPr id="8" name="テキスト ボックス 7">
            <a:extLst>
              <a:ext uri="{FF2B5EF4-FFF2-40B4-BE49-F238E27FC236}">
                <a16:creationId xmlns:a16="http://schemas.microsoft.com/office/drawing/2014/main" id="{14AC586E-9392-5B9C-253C-BB14429371F7}"/>
              </a:ext>
            </a:extLst>
          </p:cNvPr>
          <p:cNvSpPr txBox="1"/>
          <p:nvPr/>
        </p:nvSpPr>
        <p:spPr>
          <a:xfrm>
            <a:off x="3574281" y="4146531"/>
            <a:ext cx="8215533" cy="1200329"/>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私たちマクロシステムは上記の使命を実現するために、技術者の採用と育成に力を入れています。 また、私たちは単なる要求事項の実現や利益の追求よりも、真の顧客ニーズの実現と社員の技術習得に力を入れており、 技術開発を楽しみながら顧客満足度の高いサービスを提供することを社是としています。</a:t>
            </a:r>
          </a:p>
        </p:txBody>
      </p:sp>
      <p:sp>
        <p:nvSpPr>
          <p:cNvPr id="13" name="テキスト ボックス 12">
            <a:extLst>
              <a:ext uri="{FF2B5EF4-FFF2-40B4-BE49-F238E27FC236}">
                <a16:creationId xmlns:a16="http://schemas.microsoft.com/office/drawing/2014/main" id="{A51CAB8D-D378-04D9-57BD-93F2707B998E}"/>
              </a:ext>
            </a:extLst>
          </p:cNvPr>
          <p:cNvSpPr txBox="1"/>
          <p:nvPr/>
        </p:nvSpPr>
        <p:spPr>
          <a:xfrm>
            <a:off x="909964" y="4144432"/>
            <a:ext cx="1620957" cy="523220"/>
          </a:xfrm>
          <a:prstGeom prst="rect">
            <a:avLst/>
          </a:prstGeom>
          <a:noFill/>
        </p:spPr>
        <p:txBody>
          <a:bodyPr wrap="none" rtlCol="0">
            <a:spAutoFit/>
          </a:bodyPr>
          <a:lstStyle/>
          <a:p>
            <a:r>
              <a:rPr kumimoji="1" lang="ja-JP" altLang="en-US" sz="2800" dirty="0">
                <a:latin typeface="BIZ UDPゴシック" panose="020B0400000000000000" pitchFamily="50" charset="-128"/>
                <a:ea typeface="BIZ UDPゴシック" panose="020B0400000000000000" pitchFamily="50" charset="-128"/>
              </a:rPr>
              <a:t>経営方針</a:t>
            </a:r>
          </a:p>
        </p:txBody>
      </p:sp>
      <p:sp>
        <p:nvSpPr>
          <p:cNvPr id="14" name="テキスト ボックス 13">
            <a:extLst>
              <a:ext uri="{FF2B5EF4-FFF2-40B4-BE49-F238E27FC236}">
                <a16:creationId xmlns:a16="http://schemas.microsoft.com/office/drawing/2014/main" id="{58DE5515-6450-2F95-FBCF-CC730C5538CD}"/>
              </a:ext>
            </a:extLst>
          </p:cNvPr>
          <p:cNvSpPr txBox="1"/>
          <p:nvPr/>
        </p:nvSpPr>
        <p:spPr>
          <a:xfrm>
            <a:off x="909965" y="4771705"/>
            <a:ext cx="1602374" cy="369332"/>
          </a:xfrm>
          <a:prstGeom prst="rect">
            <a:avLst/>
          </a:prstGeom>
          <a:noFill/>
        </p:spPr>
        <p:txBody>
          <a:bodyPr wrap="square" rtlCol="0">
            <a:spAutoFit/>
          </a:bodyPr>
          <a:lstStyle/>
          <a:p>
            <a:pPr algn="ctr"/>
            <a:r>
              <a:rPr kumimoji="1" lang="ja-JP" altLang="en-US" dirty="0">
                <a:solidFill>
                  <a:srgbClr val="FF0000"/>
                </a:solidFill>
                <a:latin typeface="BIZ UDPゴシック" panose="020B0400000000000000" pitchFamily="50" charset="-128"/>
                <a:ea typeface="BIZ UDPゴシック" panose="020B0400000000000000" pitchFamily="50" charset="-128"/>
              </a:rPr>
              <a:t>（行動目標）</a:t>
            </a:r>
          </a:p>
        </p:txBody>
      </p:sp>
    </p:spTree>
    <p:extLst>
      <p:ext uri="{BB962C8B-B14F-4D97-AF65-F5344CB8AC3E}">
        <p14:creationId xmlns:p14="http://schemas.microsoft.com/office/powerpoint/2010/main" val="899034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1-1-3.</a:t>
            </a:r>
            <a:r>
              <a:rPr lang="ja-JP" altLang="en-US" dirty="0"/>
              <a:t>マクロシステムの理念</a:t>
            </a:r>
            <a:r>
              <a:rPr lang="en-US" altLang="ja-JP" dirty="0"/>
              <a:t>/</a:t>
            </a:r>
            <a:r>
              <a:rPr lang="ja-JP" altLang="en-US" dirty="0"/>
              <a:t>方針</a:t>
            </a:r>
          </a:p>
        </p:txBody>
      </p:sp>
      <p:sp>
        <p:nvSpPr>
          <p:cNvPr id="4" name="テキスト プレースホルダー 7">
            <a:extLst>
              <a:ext uri="{FF2B5EF4-FFF2-40B4-BE49-F238E27FC236}">
                <a16:creationId xmlns:a16="http://schemas.microsoft.com/office/drawing/2014/main" id="{3171A5D7-C15B-FF0F-96EE-7C8ADBD9D13D}"/>
              </a:ext>
            </a:extLst>
          </p:cNvPr>
          <p:cNvSpPr>
            <a:spLocks noGrp="1"/>
          </p:cNvSpPr>
          <p:nvPr>
            <p:ph type="body" sz="quarter" idx="14"/>
          </p:nvPr>
        </p:nvSpPr>
        <p:spPr>
          <a:xfrm>
            <a:off x="268288" y="929051"/>
            <a:ext cx="11637962" cy="373063"/>
          </a:xfrm>
        </p:spPr>
        <p:txBody>
          <a:bodyPr/>
          <a:lstStyle/>
          <a:p>
            <a:r>
              <a:rPr lang="en-US" altLang="ja-JP" sz="1800" dirty="0">
                <a:latin typeface="BIZ UDPゴシック" panose="020B0400000000000000" pitchFamily="50" charset="-128"/>
                <a:ea typeface="BIZ UDPゴシック" panose="020B0400000000000000" pitchFamily="50" charset="-128"/>
              </a:rPr>
              <a:t>【</a:t>
            </a:r>
            <a:r>
              <a:rPr lang="ja-JP" altLang="en-US" sz="1800" dirty="0">
                <a:latin typeface="BIZ UDPゴシック" panose="020B0400000000000000" pitchFamily="50" charset="-128"/>
                <a:ea typeface="BIZ UDPゴシック" panose="020B0400000000000000" pitchFamily="50" charset="-128"/>
              </a:rPr>
              <a:t>参考</a:t>
            </a:r>
            <a:r>
              <a:rPr lang="en-US" altLang="ja-JP" sz="1800" dirty="0">
                <a:latin typeface="BIZ UDPゴシック" panose="020B0400000000000000" pitchFamily="50" charset="-128"/>
                <a:ea typeface="BIZ UDPゴシック" panose="020B0400000000000000" pitchFamily="50" charset="-128"/>
              </a:rPr>
              <a:t>】</a:t>
            </a:r>
            <a:r>
              <a:rPr lang="ja-JP" altLang="en-US" sz="1800" dirty="0">
                <a:latin typeface="BIZ UDPゴシック" panose="020B0400000000000000" pitchFamily="50" charset="-128"/>
                <a:ea typeface="BIZ UDPゴシック" panose="020B0400000000000000" pitchFamily="50" charset="-128"/>
              </a:rPr>
              <a:t>コンピュータの宮大工集団とは、</a:t>
            </a:r>
            <a:endParaRPr lang="ja-JP" altLang="en-US" dirty="0"/>
          </a:p>
        </p:txBody>
      </p:sp>
      <p:sp>
        <p:nvSpPr>
          <p:cNvPr id="5" name="正方形/長方形 4">
            <a:extLst>
              <a:ext uri="{FF2B5EF4-FFF2-40B4-BE49-F238E27FC236}">
                <a16:creationId xmlns:a16="http://schemas.microsoft.com/office/drawing/2014/main" id="{4D340391-1948-F069-640D-69F97CA1B7D7}"/>
              </a:ext>
            </a:extLst>
          </p:cNvPr>
          <p:cNvSpPr/>
          <p:nvPr/>
        </p:nvSpPr>
        <p:spPr>
          <a:xfrm>
            <a:off x="249044" y="1285410"/>
            <a:ext cx="11656742" cy="280508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ja-JP" altLang="en-US" b="1" dirty="0">
                <a:solidFill>
                  <a:schemeClr val="accent1">
                    <a:lumMod val="75000"/>
                  </a:schemeClr>
                </a:solidFill>
                <a:latin typeface="BIZ UDPゴシック" panose="020B0400000000000000" pitchFamily="50" charset="-128"/>
                <a:ea typeface="BIZ UDPゴシック" panose="020B0400000000000000" pitchFamily="50" charset="-128"/>
              </a:rPr>
              <a:t>創業時から引き継がれてきた当社の価値観です。</a:t>
            </a:r>
          </a:p>
          <a:p>
            <a:pPr>
              <a:lnSpc>
                <a:spcPct val="150000"/>
              </a:lnSpc>
            </a:pPr>
            <a:r>
              <a:rPr lang="ja-JP" altLang="en-US" b="1" dirty="0">
                <a:solidFill>
                  <a:schemeClr val="accent1">
                    <a:lumMod val="75000"/>
                  </a:schemeClr>
                </a:solidFill>
                <a:latin typeface="BIZ UDPゴシック" panose="020B0400000000000000" pitchFamily="50" charset="-128"/>
                <a:ea typeface="BIZ UDPゴシック" panose="020B0400000000000000" pitchFamily="50" charset="-128"/>
              </a:rPr>
              <a:t>宮大工とは、貴重な建物の建築や補修に携わるために幅広い知識や高度な技術を習得し、同時に豊富な実務経験とそれに基づくノウハウを有する者のことです。</a:t>
            </a:r>
          </a:p>
          <a:p>
            <a:pPr>
              <a:lnSpc>
                <a:spcPct val="150000"/>
              </a:lnSpc>
            </a:pPr>
            <a:r>
              <a:rPr lang="ja-JP" altLang="en-US" b="1" dirty="0">
                <a:solidFill>
                  <a:schemeClr val="accent1">
                    <a:lumMod val="75000"/>
                  </a:schemeClr>
                </a:solidFill>
                <a:latin typeface="BIZ UDPゴシック" panose="020B0400000000000000" pitchFamily="50" charset="-128"/>
                <a:ea typeface="BIZ UDPゴシック" panose="020B0400000000000000" pitchFamily="50" charset="-128"/>
              </a:rPr>
              <a:t>当社はこの「コンピュータの宮大工集団」というスローガンに基づいて、</a:t>
            </a:r>
            <a:r>
              <a:rPr lang="ja-JP" altLang="en-US" b="1" u="sng" dirty="0">
                <a:solidFill>
                  <a:schemeClr val="accent1">
                    <a:lumMod val="75000"/>
                  </a:schemeClr>
                </a:solidFill>
                <a:latin typeface="BIZ UDPゴシック" panose="020B0400000000000000" pitchFamily="50" charset="-128"/>
                <a:ea typeface="BIZ UDPゴシック" panose="020B0400000000000000" pitchFamily="50" charset="-128"/>
              </a:rPr>
              <a:t>①情報システムに関する高度なスキルとノウハウ及びサービス精神を持つ（＝お客様の立場に立って物事を考えることができる）社員</a:t>
            </a:r>
            <a:r>
              <a:rPr lang="ja-JP" altLang="en-US" b="1" dirty="0">
                <a:solidFill>
                  <a:schemeClr val="accent1">
                    <a:lumMod val="75000"/>
                  </a:schemeClr>
                </a:solidFill>
                <a:latin typeface="BIZ UDPゴシック" panose="020B0400000000000000" pitchFamily="50" charset="-128"/>
                <a:ea typeface="BIZ UDPゴシック" panose="020B0400000000000000" pitchFamily="50" charset="-128"/>
              </a:rPr>
              <a:t>を育成しています。</a:t>
            </a:r>
            <a:endParaRPr lang="en-US" altLang="ja-JP" b="1" dirty="0">
              <a:solidFill>
                <a:schemeClr val="accent1">
                  <a:lumMod val="75000"/>
                </a:schemeClr>
              </a:solidFill>
              <a:latin typeface="BIZ UDPゴシック" panose="020B0400000000000000" pitchFamily="50" charset="-128"/>
              <a:ea typeface="BIZ UDPゴシック" panose="020B0400000000000000" pitchFamily="50" charset="-128"/>
            </a:endParaRPr>
          </a:p>
          <a:p>
            <a:pPr>
              <a:lnSpc>
                <a:spcPct val="150000"/>
              </a:lnSpc>
            </a:pPr>
            <a:r>
              <a:rPr lang="ja-JP" altLang="en-US" b="1" dirty="0">
                <a:solidFill>
                  <a:schemeClr val="accent1">
                    <a:lumMod val="75000"/>
                  </a:schemeClr>
                </a:solidFill>
                <a:latin typeface="BIZ UDPゴシック" panose="020B0400000000000000" pitchFamily="50" charset="-128"/>
                <a:ea typeface="BIZ UDPゴシック" panose="020B0400000000000000" pitchFamily="50" charset="-128"/>
              </a:rPr>
              <a:t>その目的は、</a:t>
            </a:r>
            <a:r>
              <a:rPr lang="ja-JP" altLang="en-US" b="1" u="sng" dirty="0">
                <a:solidFill>
                  <a:schemeClr val="accent1">
                    <a:lumMod val="75000"/>
                  </a:schemeClr>
                </a:solidFill>
                <a:latin typeface="BIZ UDPゴシック" panose="020B0400000000000000" pitchFamily="50" charset="-128"/>
                <a:ea typeface="BIZ UDPゴシック" panose="020B0400000000000000" pitchFamily="50" charset="-128"/>
              </a:rPr>
              <a:t>②お客様の事業経営に役立つ提案と社会的に意義のある情報サービスを提供すること</a:t>
            </a:r>
            <a:r>
              <a:rPr lang="ja-JP" altLang="en-US" b="1" dirty="0">
                <a:solidFill>
                  <a:schemeClr val="accent1">
                    <a:lumMod val="75000"/>
                  </a:schemeClr>
                </a:solidFill>
                <a:latin typeface="BIZ UDPゴシック" panose="020B0400000000000000" pitchFamily="50" charset="-128"/>
                <a:ea typeface="BIZ UDPゴシック" panose="020B0400000000000000" pitchFamily="50" charset="-128"/>
              </a:rPr>
              <a:t>です。</a:t>
            </a:r>
            <a:endParaRPr lang="en-US" altLang="ja-JP" b="1" dirty="0">
              <a:solidFill>
                <a:schemeClr val="accent1">
                  <a:lumMod val="75000"/>
                </a:schemeClr>
              </a:solidFill>
              <a:latin typeface="BIZ UDPゴシック" panose="020B0400000000000000" pitchFamily="50" charset="-128"/>
              <a:ea typeface="BIZ UDPゴシック" panose="020B0400000000000000" pitchFamily="50" charset="-128"/>
            </a:endParaRPr>
          </a:p>
        </p:txBody>
      </p:sp>
      <p:pic>
        <p:nvPicPr>
          <p:cNvPr id="9" name="Picture 2" descr="宮大工とは | 伝統文化と環境福祉の専門学校">
            <a:extLst>
              <a:ext uri="{FF2B5EF4-FFF2-40B4-BE49-F238E27FC236}">
                <a16:creationId xmlns:a16="http://schemas.microsoft.com/office/drawing/2014/main" id="{7C69513B-3124-46E3-3492-B08DF335F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794" y="4253808"/>
            <a:ext cx="2292295" cy="16832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宮大工になるには資格が必要？ 仕事内容や年収も紹介 | 伝統文化と環境福祉の専門学校">
            <a:extLst>
              <a:ext uri="{FF2B5EF4-FFF2-40B4-BE49-F238E27FC236}">
                <a16:creationId xmlns:a16="http://schemas.microsoft.com/office/drawing/2014/main" id="{2FF262C1-F975-B957-8942-A1F82AB55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6354" y="5005146"/>
            <a:ext cx="2259432" cy="150698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71F2802-F1FE-E79D-B205-6408358410DE}"/>
              </a:ext>
            </a:extLst>
          </p:cNvPr>
          <p:cNvSpPr txBox="1"/>
          <p:nvPr/>
        </p:nvSpPr>
        <p:spPr>
          <a:xfrm>
            <a:off x="795696" y="4246474"/>
            <a:ext cx="6486070" cy="2523768"/>
          </a:xfrm>
          <a:prstGeom prst="rect">
            <a:avLst/>
          </a:prstGeom>
          <a:noFill/>
        </p:spPr>
        <p:txBody>
          <a:bodyPr wrap="non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マクロシステムでは、</a:t>
            </a:r>
            <a:r>
              <a:rPr kumimoji="1" lang="ja-JP" altLang="en-US" sz="2400" u="sng" dirty="0">
                <a:solidFill>
                  <a:srgbClr val="FF0000"/>
                </a:solidFill>
                <a:latin typeface="BIZ UDPゴシック" panose="020B0400000000000000" pitchFamily="50" charset="-128"/>
                <a:ea typeface="BIZ UDPゴシック" panose="020B0400000000000000" pitchFamily="50" charset="-128"/>
              </a:rPr>
              <a:t>幅広い知識と高度な技術</a:t>
            </a:r>
            <a:r>
              <a:rPr kumimoji="1" lang="ja-JP" altLang="en-US" sz="2400" dirty="0">
                <a:latin typeface="BIZ UDPゴシック" panose="020B0400000000000000" pitchFamily="50" charset="-128"/>
                <a:ea typeface="BIZ UDPゴシック" panose="020B0400000000000000" pitchFamily="50" charset="-128"/>
              </a:rPr>
              <a:t>、</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同時に、</a:t>
            </a:r>
            <a:r>
              <a:rPr kumimoji="1" lang="ja-JP" altLang="en-US" sz="2400" u="sng" dirty="0">
                <a:solidFill>
                  <a:srgbClr val="FF0000"/>
                </a:solidFill>
                <a:latin typeface="BIZ UDPゴシック" panose="020B0400000000000000" pitchFamily="50" charset="-128"/>
                <a:ea typeface="BIZ UDPゴシック" panose="020B0400000000000000" pitchFamily="50" charset="-128"/>
              </a:rPr>
              <a:t>豊富な実務経験とノウハウ</a:t>
            </a:r>
            <a:r>
              <a:rPr kumimoji="1" lang="ja-JP" altLang="en-US" sz="2400" dirty="0">
                <a:latin typeface="BIZ UDPゴシック" panose="020B0400000000000000" pitchFamily="50" charset="-128"/>
                <a:ea typeface="BIZ UDPゴシック" panose="020B0400000000000000" pitchFamily="50" charset="-128"/>
              </a:rPr>
              <a:t>を有する</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スペシャル・エンジニア</a:t>
            </a:r>
            <a:endParaRPr lang="en-US" altLang="ja-JP" sz="2400"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　</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を</a:t>
            </a:r>
            <a:endParaRPr lang="en-US" altLang="ja-JP" sz="2400"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　</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b="1" dirty="0">
                <a:solidFill>
                  <a:srgbClr val="FF0000"/>
                </a:solidFill>
                <a:latin typeface="BIZ UDPゴシック" panose="020B0400000000000000" pitchFamily="50" charset="-128"/>
                <a:ea typeface="BIZ UDPゴシック" panose="020B0400000000000000" pitchFamily="50" charset="-128"/>
              </a:rPr>
              <a:t>「宮大工」</a:t>
            </a:r>
            <a:r>
              <a:rPr lang="ja-JP" altLang="en-US" sz="2400" dirty="0">
                <a:latin typeface="BIZ UDPゴシック" panose="020B0400000000000000" pitchFamily="50" charset="-128"/>
                <a:ea typeface="BIZ UDPゴシック" panose="020B0400000000000000" pitchFamily="50" charset="-128"/>
              </a:rPr>
              <a:t>と称しています。</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55732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F158D6F3-2218-1CC8-85A4-4158DCBFB0E1}"/>
              </a:ext>
            </a:extLst>
          </p:cNvPr>
          <p:cNvSpPr/>
          <p:nvPr/>
        </p:nvSpPr>
        <p:spPr>
          <a:xfrm>
            <a:off x="260765" y="3742499"/>
            <a:ext cx="6104866" cy="354553"/>
          </a:xfrm>
          <a:prstGeom prst="rect">
            <a:avLst/>
          </a:prstGeom>
          <a:solidFill>
            <a:schemeClr val="bg1">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06122AD-1C8C-0EA9-291A-CF0CB76B77DC}"/>
              </a:ext>
            </a:extLst>
          </p:cNvPr>
          <p:cNvSpPr/>
          <p:nvPr/>
        </p:nvSpPr>
        <p:spPr>
          <a:xfrm>
            <a:off x="290071" y="5002736"/>
            <a:ext cx="4425987" cy="354553"/>
          </a:xfrm>
          <a:prstGeom prst="rect">
            <a:avLst/>
          </a:prstGeom>
          <a:solidFill>
            <a:schemeClr val="bg1">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B9E1CB3-C988-BBDF-8AFD-EDA6002AF1AC}"/>
              </a:ext>
            </a:extLst>
          </p:cNvPr>
          <p:cNvSpPr/>
          <p:nvPr/>
        </p:nvSpPr>
        <p:spPr>
          <a:xfrm>
            <a:off x="249044" y="2517436"/>
            <a:ext cx="4425987" cy="354553"/>
          </a:xfrm>
          <a:prstGeom prst="rect">
            <a:avLst/>
          </a:prstGeom>
          <a:solidFill>
            <a:schemeClr val="bg1">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1-1-3.</a:t>
            </a:r>
            <a:r>
              <a:rPr lang="ja-JP" altLang="en-US" dirty="0"/>
              <a:t>マクロシステムの理念</a:t>
            </a:r>
            <a:r>
              <a:rPr lang="en-US" altLang="ja-JP" dirty="0"/>
              <a:t>/</a:t>
            </a:r>
            <a:r>
              <a:rPr lang="ja-JP" altLang="en-US" dirty="0"/>
              <a:t>方針</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en-US" altLang="ja-JP" sz="1800" dirty="0">
                <a:latin typeface="BIZ UDPゴシック" panose="020B0400000000000000" pitchFamily="50" charset="-128"/>
                <a:ea typeface="BIZ UDPゴシック" panose="020B0400000000000000" pitchFamily="50" charset="-128"/>
              </a:rPr>
              <a:t>【</a:t>
            </a:r>
            <a:r>
              <a:rPr lang="ja-JP" altLang="en-US" sz="1800" dirty="0">
                <a:latin typeface="BIZ UDPゴシック" panose="020B0400000000000000" pitchFamily="50" charset="-128"/>
                <a:ea typeface="BIZ UDPゴシック" panose="020B0400000000000000" pitchFamily="50" charset="-128"/>
              </a:rPr>
              <a:t>参考</a:t>
            </a:r>
            <a:r>
              <a:rPr lang="en-US" altLang="ja-JP" sz="1800" dirty="0">
                <a:latin typeface="BIZ UDPゴシック" panose="020B0400000000000000" pitchFamily="50" charset="-128"/>
                <a:ea typeface="BIZ UDPゴシック" panose="020B0400000000000000" pitchFamily="50" charset="-128"/>
              </a:rPr>
              <a:t>】</a:t>
            </a:r>
            <a:r>
              <a:rPr lang="ja-JP" altLang="en-US" sz="1800" dirty="0">
                <a:latin typeface="BIZ UDPゴシック" panose="020B0400000000000000" pitchFamily="50" charset="-128"/>
                <a:ea typeface="BIZ UDPゴシック" panose="020B0400000000000000" pitchFamily="50" charset="-128"/>
              </a:rPr>
              <a:t>当社が求める人物像とは、</a:t>
            </a:r>
            <a:endParaRPr lang="ja-JP" altLang="en-US" dirty="0"/>
          </a:p>
        </p:txBody>
      </p:sp>
      <p:sp>
        <p:nvSpPr>
          <p:cNvPr id="2" name="正方形/長方形 1">
            <a:extLst>
              <a:ext uri="{FF2B5EF4-FFF2-40B4-BE49-F238E27FC236}">
                <a16:creationId xmlns:a16="http://schemas.microsoft.com/office/drawing/2014/main" id="{BB5E80FD-F1E6-B830-8553-FA5DC0BC0BC0}"/>
              </a:ext>
            </a:extLst>
          </p:cNvPr>
          <p:cNvSpPr/>
          <p:nvPr/>
        </p:nvSpPr>
        <p:spPr>
          <a:xfrm>
            <a:off x="249044" y="1318463"/>
            <a:ext cx="11656742" cy="113601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ja-JP" altLang="en-US" b="1" dirty="0">
                <a:solidFill>
                  <a:schemeClr val="accent1">
                    <a:lumMod val="75000"/>
                  </a:schemeClr>
                </a:solidFill>
                <a:latin typeface="BIZ UDPゴシック" panose="020B0400000000000000" pitchFamily="50" charset="-128"/>
                <a:ea typeface="BIZ UDPゴシック" panose="020B0400000000000000" pitchFamily="50" charset="-128"/>
              </a:rPr>
              <a:t>当社では私たちと一緒に以下のような人材に成長し、エンジニア・チームのコアメンバーとして会社の中核を担っていただける方を募集しています。</a:t>
            </a:r>
          </a:p>
        </p:txBody>
      </p:sp>
      <p:sp>
        <p:nvSpPr>
          <p:cNvPr id="3" name="テキスト ボックス 2">
            <a:extLst>
              <a:ext uri="{FF2B5EF4-FFF2-40B4-BE49-F238E27FC236}">
                <a16:creationId xmlns:a16="http://schemas.microsoft.com/office/drawing/2014/main" id="{02BD5DB4-E374-E89A-1364-0F9F4C8B0F00}"/>
              </a:ext>
            </a:extLst>
          </p:cNvPr>
          <p:cNvSpPr txBox="1"/>
          <p:nvPr/>
        </p:nvSpPr>
        <p:spPr>
          <a:xfrm>
            <a:off x="255288" y="2517436"/>
            <a:ext cx="11619572" cy="3662541"/>
          </a:xfrm>
          <a:prstGeom prst="rect">
            <a:avLst/>
          </a:prstGeom>
          <a:noFill/>
        </p:spPr>
        <p:txBody>
          <a:bodyPr wrap="square">
            <a:spAutoFit/>
          </a:bodyPr>
          <a:lstStyle/>
          <a:p>
            <a:r>
              <a:rPr lang="ja-JP" altLang="en-US" b="1" dirty="0">
                <a:solidFill>
                  <a:srgbClr val="FF0000"/>
                </a:solidFill>
                <a:latin typeface="BIZ UDPゴシック" panose="020B0400000000000000" pitchFamily="50" charset="-128"/>
                <a:ea typeface="BIZ UDPゴシック" panose="020B0400000000000000" pitchFamily="50" charset="-128"/>
              </a:rPr>
              <a:t>①一人称で仕事を進めることができる</a:t>
            </a:r>
          </a:p>
          <a:p>
            <a:pPr indent="174625"/>
            <a:r>
              <a:rPr lang="ja-JP" altLang="en-US" sz="1600" dirty="0">
                <a:latin typeface="BIZ UDPゴシック" panose="020B0400000000000000" pitchFamily="50" charset="-128"/>
                <a:ea typeface="BIZ UDPゴシック" panose="020B0400000000000000" pitchFamily="50" charset="-128"/>
              </a:rPr>
              <a:t>当社では、当事者意識を持って顧客と組織に貢献できる人物を育成しています。任せられた職務と権限の範囲内で、分からないことは調査し、周囲とコミュニケーションを取りながら問題解決に取り組む意欲のある方とともに、プロジェクトを進めていきたいと考えております。</a:t>
            </a:r>
          </a:p>
          <a:p>
            <a:endParaRPr lang="ja-JP" altLang="en-US" sz="1600" dirty="0">
              <a:latin typeface="BIZ UDPゴシック" panose="020B0400000000000000" pitchFamily="50" charset="-128"/>
              <a:ea typeface="BIZ UDPゴシック" panose="020B0400000000000000" pitchFamily="50" charset="-128"/>
            </a:endParaRPr>
          </a:p>
          <a:p>
            <a:r>
              <a:rPr lang="ja-JP" altLang="en-US" b="1" dirty="0">
                <a:solidFill>
                  <a:srgbClr val="FF0000"/>
                </a:solidFill>
                <a:latin typeface="BIZ UDPゴシック" panose="020B0400000000000000" pitchFamily="50" charset="-128"/>
                <a:ea typeface="BIZ UDPゴシック" panose="020B0400000000000000" pitchFamily="50" charset="-128"/>
              </a:rPr>
              <a:t>②チャレンジ精神を持ち続けることができる</a:t>
            </a:r>
          </a:p>
          <a:p>
            <a:pPr indent="174625"/>
            <a:r>
              <a:rPr lang="ja-JP" altLang="en-US" sz="1600" dirty="0">
                <a:latin typeface="BIZ UDPゴシック" panose="020B0400000000000000" pitchFamily="50" charset="-128"/>
                <a:ea typeface="BIZ UDPゴシック" panose="020B0400000000000000" pitchFamily="50" charset="-128"/>
              </a:rPr>
              <a:t>当社では、事業環境の変化を先取りする形で、新規事業の開発に挑戦し続けています。そして、新規事業を進めるにあたっては、社員の皆様に新たな業務をお願いすることがございます。未知の分野に挑戦するのは勇気のいることかと思いますが、現状に安住することなく、チャレンジする心を備えてほしいと願っています。</a:t>
            </a:r>
          </a:p>
          <a:p>
            <a:endParaRPr lang="ja-JP" altLang="en-US" sz="1600" dirty="0">
              <a:latin typeface="BIZ UDPゴシック" panose="020B0400000000000000" pitchFamily="50" charset="-128"/>
              <a:ea typeface="BIZ UDPゴシック" panose="020B0400000000000000" pitchFamily="50" charset="-128"/>
            </a:endParaRPr>
          </a:p>
          <a:p>
            <a:r>
              <a:rPr lang="ja-JP" altLang="en-US" b="1" dirty="0">
                <a:solidFill>
                  <a:srgbClr val="FF0000"/>
                </a:solidFill>
                <a:latin typeface="BIZ UDPゴシック" panose="020B0400000000000000" pitchFamily="50" charset="-128"/>
                <a:ea typeface="BIZ UDPゴシック" panose="020B0400000000000000" pitchFamily="50" charset="-128"/>
              </a:rPr>
              <a:t>③継続的に勉強を続けることができる</a:t>
            </a:r>
          </a:p>
          <a:p>
            <a:pPr indent="174625"/>
            <a:r>
              <a:rPr lang="ja-JP" altLang="en-US" sz="1600" dirty="0">
                <a:latin typeface="BIZ UDPゴシック" panose="020B0400000000000000" pitchFamily="50" charset="-128"/>
                <a:ea typeface="BIZ UDPゴシック" panose="020B0400000000000000" pitchFamily="50" charset="-128"/>
              </a:rPr>
              <a:t>当社は社員の育成に力を入れ、社員の成長をサポートしています。社員一人一人の志向と適性を考慮し、個人として長期的な競争優位を築いていただくために、仕事の基礎力を教授したり、最新の技術・開発手法に触れられる機会を提供します。社員の皆様には、「自学自習」の精神を培い、折に触れて勉強を続けることをお願いしています。</a:t>
            </a:r>
            <a:endParaRPr lang="en-US" altLang="ja-JP"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2169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1-1-3.</a:t>
            </a:r>
            <a:r>
              <a:rPr lang="ja-JP" altLang="en-US" dirty="0"/>
              <a:t>マクロシステムの理念</a:t>
            </a:r>
            <a:r>
              <a:rPr lang="en-US" altLang="ja-JP" dirty="0"/>
              <a:t>/</a:t>
            </a:r>
            <a:r>
              <a:rPr lang="ja-JP" altLang="en-US" dirty="0"/>
              <a:t>方針</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en-US" altLang="ja-JP"/>
              <a:t>【</a:t>
            </a:r>
            <a:r>
              <a:rPr lang="ja-JP" altLang="en-US"/>
              <a:t>参考</a:t>
            </a:r>
            <a:r>
              <a:rPr lang="en-US" altLang="ja-JP"/>
              <a:t>】</a:t>
            </a:r>
            <a:r>
              <a:rPr lang="ja-JP" altLang="en-US"/>
              <a:t>コンピュータの宮大工集団とは、</a:t>
            </a:r>
            <a:endParaRPr lang="ja-JP" altLang="en-US" dirty="0"/>
          </a:p>
        </p:txBody>
      </p:sp>
      <p:sp>
        <p:nvSpPr>
          <p:cNvPr id="2" name="テキスト プレースホルダー 5">
            <a:extLst>
              <a:ext uri="{FF2B5EF4-FFF2-40B4-BE49-F238E27FC236}">
                <a16:creationId xmlns:a16="http://schemas.microsoft.com/office/drawing/2014/main" id="{FD97018D-D90D-82C0-2208-CFC02F994C29}"/>
              </a:ext>
            </a:extLst>
          </p:cNvPr>
          <p:cNvSpPr txBox="1">
            <a:spLocks/>
          </p:cNvSpPr>
          <p:nvPr/>
        </p:nvSpPr>
        <p:spPr>
          <a:xfrm>
            <a:off x="267628" y="1348532"/>
            <a:ext cx="11675326" cy="2748684"/>
          </a:xfrm>
          <a:prstGeom prst="rect">
            <a:avLst/>
          </a:prstGeom>
        </p:spPr>
        <p:style>
          <a:lnRef idx="0">
            <a:schemeClr val="accent1"/>
          </a:lnRef>
          <a:fillRef idx="3">
            <a:schemeClr val="accent1"/>
          </a:fillRef>
          <a:effectRef idx="3">
            <a:schemeClr val="accent1"/>
          </a:effectRef>
          <a:fontRef idx="minor">
            <a:schemeClr val="lt1"/>
          </a:fontRef>
        </p:style>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50000"/>
              </a:lnSpc>
            </a:pPr>
            <a:r>
              <a:rPr lang="ja-JP" altLang="en-US" b="1">
                <a:solidFill>
                  <a:schemeClr val="bg1"/>
                </a:solidFill>
                <a:latin typeface="BIZ UDPゴシック" panose="020B0400000000000000" pitchFamily="50" charset="-128"/>
                <a:ea typeface="BIZ UDPゴシック" panose="020B0400000000000000" pitchFamily="50" charset="-128"/>
              </a:rPr>
              <a:t>創業時から引き継がれてきた当社の価値観です。</a:t>
            </a:r>
          </a:p>
          <a:p>
            <a:pPr>
              <a:lnSpc>
                <a:spcPct val="150000"/>
              </a:lnSpc>
            </a:pPr>
            <a:r>
              <a:rPr lang="ja-JP" altLang="en-US" b="1">
                <a:solidFill>
                  <a:schemeClr val="bg1"/>
                </a:solidFill>
                <a:latin typeface="BIZ UDPゴシック" panose="020B0400000000000000" pitchFamily="50" charset="-128"/>
                <a:ea typeface="BIZ UDPゴシック" panose="020B0400000000000000" pitchFamily="50" charset="-128"/>
              </a:rPr>
              <a:t>宮大工とは、貴重な建物の建築や補修に携わるために幅広い知識や高度な技術を習得し、同時に豊富な実務経験とそれに基づくノウハウを有する者のことです。</a:t>
            </a:r>
          </a:p>
          <a:p>
            <a:pPr>
              <a:lnSpc>
                <a:spcPct val="150000"/>
              </a:lnSpc>
            </a:pPr>
            <a:r>
              <a:rPr lang="ja-JP" altLang="en-US" b="1">
                <a:solidFill>
                  <a:schemeClr val="bg1"/>
                </a:solidFill>
                <a:latin typeface="BIZ UDPゴシック" panose="020B0400000000000000" pitchFamily="50" charset="-128"/>
                <a:ea typeface="BIZ UDPゴシック" panose="020B0400000000000000" pitchFamily="50" charset="-128"/>
              </a:rPr>
              <a:t>当社はこの「コンピュータの宮大工集団」というスローガンに基づいて、</a:t>
            </a:r>
            <a:r>
              <a:rPr lang="ja-JP" altLang="en-US" b="1" u="sng">
                <a:solidFill>
                  <a:schemeClr val="bg1"/>
                </a:solidFill>
                <a:latin typeface="BIZ UDPゴシック" panose="020B0400000000000000" pitchFamily="50" charset="-128"/>
                <a:ea typeface="BIZ UDPゴシック" panose="020B0400000000000000" pitchFamily="50" charset="-128"/>
              </a:rPr>
              <a:t>①情報システムに関する高度なスキルとノウハウ及びサービス精神を持つ（＝お客様の立場に立って物事を考えることができる）社員</a:t>
            </a:r>
            <a:r>
              <a:rPr lang="ja-JP" altLang="en-US" b="1">
                <a:solidFill>
                  <a:schemeClr val="bg1"/>
                </a:solidFill>
                <a:latin typeface="BIZ UDPゴシック" panose="020B0400000000000000" pitchFamily="50" charset="-128"/>
                <a:ea typeface="BIZ UDPゴシック" panose="020B0400000000000000" pitchFamily="50" charset="-128"/>
              </a:rPr>
              <a:t>を育成しています。</a:t>
            </a:r>
            <a:endParaRPr lang="en-US" altLang="ja-JP" b="1">
              <a:solidFill>
                <a:schemeClr val="bg1"/>
              </a:solidFill>
              <a:latin typeface="BIZ UDPゴシック" panose="020B0400000000000000" pitchFamily="50" charset="-128"/>
              <a:ea typeface="BIZ UDPゴシック" panose="020B0400000000000000" pitchFamily="50" charset="-128"/>
            </a:endParaRPr>
          </a:p>
          <a:p>
            <a:pPr>
              <a:lnSpc>
                <a:spcPct val="150000"/>
              </a:lnSpc>
            </a:pPr>
            <a:r>
              <a:rPr lang="ja-JP" altLang="en-US" b="1">
                <a:solidFill>
                  <a:schemeClr val="bg1"/>
                </a:solidFill>
                <a:latin typeface="BIZ UDPゴシック" panose="020B0400000000000000" pitchFamily="50" charset="-128"/>
                <a:ea typeface="BIZ UDPゴシック" panose="020B0400000000000000" pitchFamily="50" charset="-128"/>
              </a:rPr>
              <a:t>その目的は、</a:t>
            </a:r>
            <a:r>
              <a:rPr lang="ja-JP" altLang="en-US" b="1" u="sng">
                <a:solidFill>
                  <a:schemeClr val="bg1"/>
                </a:solidFill>
                <a:latin typeface="BIZ UDPゴシック" panose="020B0400000000000000" pitchFamily="50" charset="-128"/>
                <a:ea typeface="BIZ UDPゴシック" panose="020B0400000000000000" pitchFamily="50" charset="-128"/>
              </a:rPr>
              <a:t>②お客様の事業経営に役立つ提案と社会的に意義のある情報サービスを提供すること</a:t>
            </a:r>
            <a:r>
              <a:rPr lang="ja-JP" altLang="en-US" b="1">
                <a:solidFill>
                  <a:schemeClr val="bg1"/>
                </a:solidFill>
                <a:latin typeface="BIZ UDPゴシック" panose="020B0400000000000000" pitchFamily="50" charset="-128"/>
                <a:ea typeface="BIZ UDPゴシック" panose="020B0400000000000000" pitchFamily="50" charset="-128"/>
              </a:rPr>
              <a:t>です。</a:t>
            </a:r>
            <a:endParaRPr lang="en-US" altLang="ja-JP" b="1" dirty="0">
              <a:solidFill>
                <a:schemeClr val="bg1"/>
              </a:solidFill>
              <a:latin typeface="BIZ UDPゴシック" panose="020B0400000000000000" pitchFamily="50" charset="-128"/>
              <a:ea typeface="BIZ UDPゴシック" panose="020B0400000000000000" pitchFamily="50" charset="-128"/>
            </a:endParaRPr>
          </a:p>
        </p:txBody>
      </p:sp>
      <p:pic>
        <p:nvPicPr>
          <p:cNvPr id="3" name="Picture 2" descr="宮大工とは | 伝統文化と環境福祉の専門学校">
            <a:extLst>
              <a:ext uri="{FF2B5EF4-FFF2-40B4-BE49-F238E27FC236}">
                <a16:creationId xmlns:a16="http://schemas.microsoft.com/office/drawing/2014/main" id="{3F56C7D7-4C60-E4B3-5A34-FB47788E730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00735" y="4245673"/>
            <a:ext cx="2292295" cy="16832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宮大工になるには資格が必要？ 仕事内容や年収も紹介 | 伝統文化と環境福祉の専門学校">
            <a:extLst>
              <a:ext uri="{FF2B5EF4-FFF2-40B4-BE49-F238E27FC236}">
                <a16:creationId xmlns:a16="http://schemas.microsoft.com/office/drawing/2014/main" id="{5C57C8DA-64F3-8DFB-9615-127288B62BA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34176" y="5175456"/>
            <a:ext cx="2259432" cy="150698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A18A874-5637-C43E-7671-AB854C47DE15}"/>
              </a:ext>
            </a:extLst>
          </p:cNvPr>
          <p:cNvSpPr txBox="1"/>
          <p:nvPr/>
        </p:nvSpPr>
        <p:spPr>
          <a:xfrm>
            <a:off x="1198392" y="4184239"/>
            <a:ext cx="5434501" cy="2123658"/>
          </a:xfrm>
          <a:prstGeom prst="rect">
            <a:avLst/>
          </a:prstGeom>
          <a:noFill/>
        </p:spPr>
        <p:txBody>
          <a:bodyPr wrap="non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マクロシステムでは、</a:t>
            </a:r>
            <a:r>
              <a:rPr kumimoji="1" lang="ja-JP" altLang="en-US" sz="2000" u="sng" dirty="0">
                <a:solidFill>
                  <a:srgbClr val="FF0000"/>
                </a:solidFill>
                <a:latin typeface="BIZ UDPゴシック" panose="020B0400000000000000" pitchFamily="50" charset="-128"/>
                <a:ea typeface="BIZ UDPゴシック" panose="020B0400000000000000" pitchFamily="50" charset="-128"/>
              </a:rPr>
              <a:t>幅広い知識と高度な技術</a:t>
            </a:r>
            <a:r>
              <a:rPr kumimoji="1" lang="ja-JP" altLang="en-US" sz="2000" dirty="0">
                <a:latin typeface="BIZ UDPゴシック" panose="020B0400000000000000" pitchFamily="50" charset="-128"/>
                <a:ea typeface="BIZ UDPゴシック" panose="020B0400000000000000" pitchFamily="50" charset="-128"/>
              </a:rPr>
              <a:t>、</a:t>
            </a:r>
            <a:endParaRPr kumimoji="1"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同時に、</a:t>
            </a:r>
            <a:r>
              <a:rPr kumimoji="1" lang="ja-JP" altLang="en-US" sz="2000" u="sng" dirty="0">
                <a:solidFill>
                  <a:srgbClr val="FF0000"/>
                </a:solidFill>
                <a:latin typeface="BIZ UDPゴシック" panose="020B0400000000000000" pitchFamily="50" charset="-128"/>
                <a:ea typeface="BIZ UDPゴシック" panose="020B0400000000000000" pitchFamily="50" charset="-128"/>
              </a:rPr>
              <a:t>豊富な実務経験とノウハウ</a:t>
            </a:r>
            <a:r>
              <a:rPr kumimoji="1" lang="ja-JP" altLang="en-US" sz="2000" dirty="0">
                <a:latin typeface="BIZ UDPゴシック" panose="020B0400000000000000" pitchFamily="50" charset="-128"/>
                <a:ea typeface="BIZ UDPゴシック" panose="020B0400000000000000" pitchFamily="50" charset="-128"/>
              </a:rPr>
              <a:t>を有する</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スペシャル・エンジニア</a:t>
            </a:r>
            <a:endParaRPr lang="en-US" altLang="ja-JP" sz="20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　</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を</a:t>
            </a:r>
            <a:endParaRPr lang="en-US" altLang="ja-JP" sz="20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　</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b="1" dirty="0">
                <a:solidFill>
                  <a:srgbClr val="FF0000"/>
                </a:solidFill>
                <a:latin typeface="BIZ UDPゴシック" panose="020B0400000000000000" pitchFamily="50" charset="-128"/>
                <a:ea typeface="BIZ UDPゴシック" panose="020B0400000000000000" pitchFamily="50" charset="-128"/>
              </a:rPr>
              <a:t>「宮大工」</a:t>
            </a:r>
            <a:r>
              <a:rPr lang="ja-JP" altLang="en-US" sz="2000" dirty="0">
                <a:latin typeface="BIZ UDPゴシック" panose="020B0400000000000000" pitchFamily="50" charset="-128"/>
                <a:ea typeface="BIZ UDPゴシック" panose="020B0400000000000000" pitchFamily="50" charset="-128"/>
              </a:rPr>
              <a:t>と称しています。</a:t>
            </a:r>
            <a:endParaRPr kumimoji="1" lang="ja-JP" altLang="en-US" sz="2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997080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A46AE1B-A1BC-86AF-EBE1-8326FD179934}"/>
              </a:ext>
            </a:extLst>
          </p:cNvPr>
          <p:cNvSpPr>
            <a:spLocks noGrp="1"/>
          </p:cNvSpPr>
          <p:nvPr>
            <p:ph type="title"/>
          </p:nvPr>
        </p:nvSpPr>
        <p:spPr/>
        <p:txBody>
          <a:bodyPr/>
          <a:lstStyle/>
          <a:p>
            <a:r>
              <a:rPr lang="ja-JP" altLang="en-US" dirty="0"/>
              <a:t>はじめに</a:t>
            </a:r>
          </a:p>
        </p:txBody>
      </p:sp>
      <p:sp>
        <p:nvSpPr>
          <p:cNvPr id="8" name="テキスト プレースホルダー 7">
            <a:extLst>
              <a:ext uri="{FF2B5EF4-FFF2-40B4-BE49-F238E27FC236}">
                <a16:creationId xmlns:a16="http://schemas.microsoft.com/office/drawing/2014/main" id="{275B42A0-5DD0-B297-7B9D-400DFA7FE434}"/>
              </a:ext>
            </a:extLst>
          </p:cNvPr>
          <p:cNvSpPr>
            <a:spLocks noGrp="1"/>
          </p:cNvSpPr>
          <p:nvPr>
            <p:ph type="body" sz="quarter" idx="13"/>
          </p:nvPr>
        </p:nvSpPr>
        <p:spPr>
          <a:xfrm>
            <a:off x="267628" y="873748"/>
            <a:ext cx="11675326" cy="665590"/>
          </a:xfrm>
        </p:spPr>
        <p:txBody>
          <a:bodyPr/>
          <a:lstStyle/>
          <a:p>
            <a:pPr marL="0" indent="0">
              <a:buNone/>
            </a:pPr>
            <a:r>
              <a:rPr lang="ja-JP" altLang="en-US" b="1" dirty="0">
                <a:solidFill>
                  <a:schemeClr val="bg1"/>
                </a:solidFill>
                <a:latin typeface="+mn-ea"/>
                <a:ea typeface="+mn-ea"/>
              </a:rPr>
              <a:t>スケジュールは、以下の通りです。</a:t>
            </a:r>
            <a:endParaRPr lang="en-US" altLang="ja-JP" b="1" dirty="0">
              <a:solidFill>
                <a:schemeClr val="bg1"/>
              </a:solidFill>
              <a:latin typeface="+mn-ea"/>
              <a:ea typeface="+mn-ea"/>
            </a:endParaRPr>
          </a:p>
        </p:txBody>
      </p:sp>
      <p:pic>
        <p:nvPicPr>
          <p:cNvPr id="2" name="図 1">
            <a:extLst>
              <a:ext uri="{FF2B5EF4-FFF2-40B4-BE49-F238E27FC236}">
                <a16:creationId xmlns:a16="http://schemas.microsoft.com/office/drawing/2014/main" id="{85906031-492D-59C4-29D6-EDB95B1718DC}"/>
              </a:ext>
            </a:extLst>
          </p:cNvPr>
          <p:cNvPicPr>
            <a:picLocks noChangeAspect="1"/>
          </p:cNvPicPr>
          <p:nvPr/>
        </p:nvPicPr>
        <p:blipFill>
          <a:blip r:embed="rId2"/>
          <a:stretch>
            <a:fillRect/>
          </a:stretch>
        </p:blipFill>
        <p:spPr>
          <a:xfrm>
            <a:off x="405986" y="1890340"/>
            <a:ext cx="11380027" cy="4208485"/>
          </a:xfrm>
          <a:prstGeom prst="rect">
            <a:avLst/>
          </a:prstGeom>
        </p:spPr>
      </p:pic>
      <p:sp>
        <p:nvSpPr>
          <p:cNvPr id="3" name="正方形/長方形 2">
            <a:extLst>
              <a:ext uri="{FF2B5EF4-FFF2-40B4-BE49-F238E27FC236}">
                <a16:creationId xmlns:a16="http://schemas.microsoft.com/office/drawing/2014/main" id="{0968EFCE-EA7F-69C7-AC43-FC27049CC870}"/>
              </a:ext>
            </a:extLst>
          </p:cNvPr>
          <p:cNvSpPr/>
          <p:nvPr/>
        </p:nvSpPr>
        <p:spPr>
          <a:xfrm>
            <a:off x="405985" y="3137378"/>
            <a:ext cx="6424473" cy="8397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628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1-1-3.</a:t>
            </a:r>
            <a:r>
              <a:rPr lang="ja-JP" altLang="en-US" dirty="0"/>
              <a:t>マクロシステムの理念</a:t>
            </a:r>
            <a:r>
              <a:rPr lang="en-US" altLang="ja-JP" dirty="0"/>
              <a:t>/</a:t>
            </a:r>
            <a:r>
              <a:rPr lang="ja-JP" altLang="en-US" dirty="0"/>
              <a:t>方針</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en-US" altLang="ja-JP"/>
              <a:t>【</a:t>
            </a:r>
            <a:r>
              <a:rPr lang="ja-JP" altLang="en-US"/>
              <a:t>参考</a:t>
            </a:r>
            <a:r>
              <a:rPr lang="en-US" altLang="ja-JP"/>
              <a:t>】</a:t>
            </a:r>
            <a:r>
              <a:rPr lang="ja-JP" altLang="en-US"/>
              <a:t>コンピュータの宮大工集団が作ったシステム例</a:t>
            </a:r>
            <a:endParaRPr lang="ja-JP" altLang="en-US" dirty="0"/>
          </a:p>
        </p:txBody>
      </p:sp>
      <p:pic>
        <p:nvPicPr>
          <p:cNvPr id="2" name="図 1">
            <a:extLst>
              <a:ext uri="{FF2B5EF4-FFF2-40B4-BE49-F238E27FC236}">
                <a16:creationId xmlns:a16="http://schemas.microsoft.com/office/drawing/2014/main" id="{355C7C5F-6E9C-22E4-5CE4-7517D0BAC05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3059798" y="4856989"/>
            <a:ext cx="1295399" cy="680085"/>
          </a:xfrm>
          <a:prstGeom prst="rect">
            <a:avLst/>
          </a:prstGeom>
        </p:spPr>
      </p:pic>
      <p:sp>
        <p:nvSpPr>
          <p:cNvPr id="3" name="正方形/長方形 2">
            <a:extLst>
              <a:ext uri="{FF2B5EF4-FFF2-40B4-BE49-F238E27FC236}">
                <a16:creationId xmlns:a16="http://schemas.microsoft.com/office/drawing/2014/main" id="{6D8C0FCA-C3A5-69C2-ECF9-E415695B5A39}"/>
              </a:ext>
            </a:extLst>
          </p:cNvPr>
          <p:cNvSpPr/>
          <p:nvPr/>
        </p:nvSpPr>
        <p:spPr>
          <a:xfrm>
            <a:off x="4577570" y="2329496"/>
            <a:ext cx="2512780" cy="9058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F0493BE-AB49-C279-C1F0-973E81155D56}"/>
              </a:ext>
            </a:extLst>
          </p:cNvPr>
          <p:cNvSpPr/>
          <p:nvPr/>
        </p:nvSpPr>
        <p:spPr>
          <a:xfrm>
            <a:off x="469616" y="3298751"/>
            <a:ext cx="2107580" cy="7528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3EE412F-89B3-27CC-A062-82175EA46505}"/>
              </a:ext>
            </a:extLst>
          </p:cNvPr>
          <p:cNvSpPr txBox="1"/>
          <p:nvPr/>
        </p:nvSpPr>
        <p:spPr>
          <a:xfrm>
            <a:off x="4000126" y="2017491"/>
            <a:ext cx="1183337" cy="307777"/>
          </a:xfrm>
          <a:prstGeom prst="rect">
            <a:avLst/>
          </a:prstGeom>
          <a:noFill/>
        </p:spPr>
        <p:txBody>
          <a:bodyPr wrap="none" rtlCol="0">
            <a:spAutoFit/>
          </a:bodyPr>
          <a:lstStyle/>
          <a:p>
            <a:r>
              <a:rPr kumimoji="1" lang="ja-JP" altLang="en-US" sz="1400"/>
              <a:t>データセンタ</a:t>
            </a:r>
          </a:p>
        </p:txBody>
      </p:sp>
      <p:sp>
        <p:nvSpPr>
          <p:cNvPr id="7" name="テキスト ボックス 6">
            <a:extLst>
              <a:ext uri="{FF2B5EF4-FFF2-40B4-BE49-F238E27FC236}">
                <a16:creationId xmlns:a16="http://schemas.microsoft.com/office/drawing/2014/main" id="{331F9296-ABEE-EA29-F342-6F7788F64736}"/>
              </a:ext>
            </a:extLst>
          </p:cNvPr>
          <p:cNvSpPr txBox="1"/>
          <p:nvPr/>
        </p:nvSpPr>
        <p:spPr>
          <a:xfrm>
            <a:off x="312813" y="2934075"/>
            <a:ext cx="1433406" cy="307777"/>
          </a:xfrm>
          <a:prstGeom prst="rect">
            <a:avLst/>
          </a:prstGeom>
          <a:noFill/>
        </p:spPr>
        <p:txBody>
          <a:bodyPr wrap="none" rtlCol="0">
            <a:spAutoFit/>
          </a:bodyPr>
          <a:lstStyle/>
          <a:p>
            <a:r>
              <a:rPr kumimoji="1" lang="ja-JP" altLang="en-US" sz="1400"/>
              <a:t>病院・クリニック</a:t>
            </a:r>
          </a:p>
        </p:txBody>
      </p:sp>
      <p:pic>
        <p:nvPicPr>
          <p:cNvPr id="9" name="Picture 6" descr="PCR検査の検体を採取する医師 | クリップアート | プリントアウトファクトリー | MyRICOH（マイリコー）">
            <a:extLst>
              <a:ext uri="{FF2B5EF4-FFF2-40B4-BE49-F238E27FC236}">
                <a16:creationId xmlns:a16="http://schemas.microsoft.com/office/drawing/2014/main" id="{96824428-1ED1-E818-03A1-E9A2F115355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2398" y="3444639"/>
            <a:ext cx="686111" cy="6861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CR検査の検体を採取する医師 | クリップアート | プリントアウトファクトリー | MyRICOH（マイリコー）">
            <a:extLst>
              <a:ext uri="{FF2B5EF4-FFF2-40B4-BE49-F238E27FC236}">
                <a16:creationId xmlns:a16="http://schemas.microsoft.com/office/drawing/2014/main" id="{D4AB2F5E-A3E0-7437-A0A8-74F86D3FF1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59101" y="3441141"/>
            <a:ext cx="686111" cy="68611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コネクタ 10">
            <a:extLst>
              <a:ext uri="{FF2B5EF4-FFF2-40B4-BE49-F238E27FC236}">
                <a16:creationId xmlns:a16="http://schemas.microsoft.com/office/drawing/2014/main" id="{9F517178-58F8-5EF5-95E6-CF0EDBC81FDE}"/>
              </a:ext>
            </a:extLst>
          </p:cNvPr>
          <p:cNvCxnSpPr>
            <a:cxnSpLocks/>
            <a:stCxn id="12" idx="2"/>
            <a:endCxn id="4" idx="3"/>
          </p:cNvCxnSpPr>
          <p:nvPr/>
        </p:nvCxnSpPr>
        <p:spPr>
          <a:xfrm flipH="1">
            <a:off x="2577196" y="3363218"/>
            <a:ext cx="1114814" cy="311969"/>
          </a:xfrm>
          <a:prstGeom prst="line">
            <a:avLst/>
          </a:prstGeom>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3591D594-E455-83B7-7838-4ABD58AB988F}"/>
              </a:ext>
            </a:extLst>
          </p:cNvPr>
          <p:cNvSpPr/>
          <p:nvPr/>
        </p:nvSpPr>
        <p:spPr>
          <a:xfrm>
            <a:off x="3692010" y="3030423"/>
            <a:ext cx="4286538" cy="66559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7F77B2E-7684-8C8C-961D-A16ED47A9ECC}"/>
              </a:ext>
            </a:extLst>
          </p:cNvPr>
          <p:cNvSpPr txBox="1"/>
          <p:nvPr/>
        </p:nvSpPr>
        <p:spPr>
          <a:xfrm>
            <a:off x="5173303" y="3194210"/>
            <a:ext cx="1409360" cy="369332"/>
          </a:xfrm>
          <a:prstGeom prst="rect">
            <a:avLst/>
          </a:prstGeom>
          <a:noFill/>
        </p:spPr>
        <p:txBody>
          <a:bodyPr wrap="none" rtlCol="0">
            <a:spAutoFit/>
          </a:bodyPr>
          <a:lstStyle/>
          <a:p>
            <a:r>
              <a:rPr kumimoji="1" lang="en-US" altLang="ja-JP"/>
              <a:t>VPN</a:t>
            </a:r>
            <a:r>
              <a:rPr kumimoji="1" lang="ja-JP" altLang="en-US"/>
              <a:t>閉域網</a:t>
            </a:r>
          </a:p>
        </p:txBody>
      </p:sp>
      <p:pic>
        <p:nvPicPr>
          <p:cNvPr id="14" name="Picture 8" descr="試験管に入った検体 | イラストキット">
            <a:extLst>
              <a:ext uri="{FF2B5EF4-FFF2-40B4-BE49-F238E27FC236}">
                <a16:creationId xmlns:a16="http://schemas.microsoft.com/office/drawing/2014/main" id="{F32457B7-B680-89C1-6C89-48C48CB2A13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59798" y="4730843"/>
            <a:ext cx="507875" cy="507875"/>
          </a:xfrm>
          <a:prstGeom prst="rect">
            <a:avLst/>
          </a:prstGeom>
          <a:noFill/>
          <a:extLst>
            <a:ext uri="{909E8E84-426E-40DD-AFC4-6F175D3DCCD1}">
              <a14:hiddenFill xmlns:a14="http://schemas.microsoft.com/office/drawing/2010/main">
                <a:solidFill>
                  <a:srgbClr val="FFFFFF"/>
                </a:solidFill>
              </a14:hiddenFill>
            </a:ext>
          </a:extLst>
        </p:spPr>
      </p:pic>
      <p:pic>
        <p:nvPicPr>
          <p:cNvPr id="15" name="図 14">
            <a:extLst>
              <a:ext uri="{FF2B5EF4-FFF2-40B4-BE49-F238E27FC236}">
                <a16:creationId xmlns:a16="http://schemas.microsoft.com/office/drawing/2014/main" id="{42E13367-EA6F-ECC6-40BE-546C3F52071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87102" y="1995997"/>
            <a:ext cx="791463" cy="791463"/>
          </a:xfrm>
          <a:prstGeom prst="rect">
            <a:avLst/>
          </a:prstGeom>
        </p:spPr>
      </p:pic>
      <p:pic>
        <p:nvPicPr>
          <p:cNvPr id="16" name="図 15">
            <a:extLst>
              <a:ext uri="{FF2B5EF4-FFF2-40B4-BE49-F238E27FC236}">
                <a16:creationId xmlns:a16="http://schemas.microsoft.com/office/drawing/2014/main" id="{4ED14AF9-1273-2E07-F476-12D9DB27413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38229" y="1990961"/>
            <a:ext cx="791463" cy="791463"/>
          </a:xfrm>
          <a:prstGeom prst="rect">
            <a:avLst/>
          </a:prstGeom>
        </p:spPr>
      </p:pic>
      <p:pic>
        <p:nvPicPr>
          <p:cNvPr id="17" name="図 16">
            <a:extLst>
              <a:ext uri="{FF2B5EF4-FFF2-40B4-BE49-F238E27FC236}">
                <a16:creationId xmlns:a16="http://schemas.microsoft.com/office/drawing/2014/main" id="{9E558CD5-02AC-ABA3-9142-483203CF899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91200" y="1995996"/>
            <a:ext cx="791463" cy="791463"/>
          </a:xfrm>
          <a:prstGeom prst="rect">
            <a:avLst/>
          </a:prstGeom>
        </p:spPr>
      </p:pic>
      <p:sp>
        <p:nvSpPr>
          <p:cNvPr id="18" name="テキスト ボックス 17">
            <a:extLst>
              <a:ext uri="{FF2B5EF4-FFF2-40B4-BE49-F238E27FC236}">
                <a16:creationId xmlns:a16="http://schemas.microsoft.com/office/drawing/2014/main" id="{EE72ECA8-4FB3-B3AE-F0AE-9AAB64CDCC23}"/>
              </a:ext>
            </a:extLst>
          </p:cNvPr>
          <p:cNvSpPr txBox="1"/>
          <p:nvPr/>
        </p:nvSpPr>
        <p:spPr>
          <a:xfrm>
            <a:off x="5092933" y="2676093"/>
            <a:ext cx="1571264" cy="369332"/>
          </a:xfrm>
          <a:prstGeom prst="rect">
            <a:avLst/>
          </a:prstGeom>
          <a:noFill/>
        </p:spPr>
        <p:txBody>
          <a:bodyPr wrap="none" rtlCol="0">
            <a:spAutoFit/>
          </a:bodyPr>
          <a:lstStyle/>
          <a:p>
            <a:r>
              <a:rPr kumimoji="1" lang="en-US" altLang="ja-JP"/>
              <a:t>PCR</a:t>
            </a:r>
            <a:r>
              <a:rPr kumimoji="1" lang="ja-JP" altLang="en-US"/>
              <a:t>システム</a:t>
            </a:r>
          </a:p>
        </p:txBody>
      </p:sp>
      <p:pic>
        <p:nvPicPr>
          <p:cNvPr id="19" name="図 18">
            <a:extLst>
              <a:ext uri="{FF2B5EF4-FFF2-40B4-BE49-F238E27FC236}">
                <a16:creationId xmlns:a16="http://schemas.microsoft.com/office/drawing/2014/main" id="{5786A42F-E815-F936-0004-7FD285438A3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741575" y="3712322"/>
            <a:ext cx="1434016" cy="919641"/>
          </a:xfrm>
          <a:prstGeom prst="rect">
            <a:avLst/>
          </a:prstGeom>
        </p:spPr>
      </p:pic>
      <p:pic>
        <p:nvPicPr>
          <p:cNvPr id="20" name="図 19">
            <a:extLst>
              <a:ext uri="{FF2B5EF4-FFF2-40B4-BE49-F238E27FC236}">
                <a16:creationId xmlns:a16="http://schemas.microsoft.com/office/drawing/2014/main" id="{50F2A67D-D7EB-A3AF-A92D-3A1B3ADE96C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628799" y="5537074"/>
            <a:ext cx="1639719" cy="1056664"/>
          </a:xfrm>
          <a:prstGeom prst="rect">
            <a:avLst/>
          </a:prstGeom>
        </p:spPr>
      </p:pic>
      <p:pic>
        <p:nvPicPr>
          <p:cNvPr id="21" name="図 20">
            <a:extLst>
              <a:ext uri="{FF2B5EF4-FFF2-40B4-BE49-F238E27FC236}">
                <a16:creationId xmlns:a16="http://schemas.microsoft.com/office/drawing/2014/main" id="{BFF6D7DE-5E9B-C80B-CD5E-A1995B3C1DB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642" y="5543231"/>
            <a:ext cx="937527" cy="1072987"/>
          </a:xfrm>
          <a:prstGeom prst="rect">
            <a:avLst/>
          </a:prstGeom>
        </p:spPr>
      </p:pic>
      <p:sp>
        <p:nvSpPr>
          <p:cNvPr id="22" name="正方形/長方形 21">
            <a:extLst>
              <a:ext uri="{FF2B5EF4-FFF2-40B4-BE49-F238E27FC236}">
                <a16:creationId xmlns:a16="http://schemas.microsoft.com/office/drawing/2014/main" id="{B01B9DDA-8D68-8EC8-1BC5-206097A64827}"/>
              </a:ext>
            </a:extLst>
          </p:cNvPr>
          <p:cNvSpPr/>
          <p:nvPr/>
        </p:nvSpPr>
        <p:spPr>
          <a:xfrm>
            <a:off x="7622321" y="2174778"/>
            <a:ext cx="2854712" cy="39049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B2A3101-2D6E-2EF6-178C-A4E2C44EB41C}"/>
              </a:ext>
            </a:extLst>
          </p:cNvPr>
          <p:cNvSpPr txBox="1"/>
          <p:nvPr/>
        </p:nvSpPr>
        <p:spPr>
          <a:xfrm>
            <a:off x="7612478" y="1823828"/>
            <a:ext cx="1082348" cy="307777"/>
          </a:xfrm>
          <a:prstGeom prst="rect">
            <a:avLst/>
          </a:prstGeom>
          <a:noFill/>
        </p:spPr>
        <p:txBody>
          <a:bodyPr wrap="none" rtlCol="0">
            <a:spAutoFit/>
          </a:bodyPr>
          <a:lstStyle/>
          <a:p>
            <a:r>
              <a:rPr kumimoji="1" lang="ja-JP" altLang="en-US" sz="1400"/>
              <a:t>検体検査場</a:t>
            </a:r>
          </a:p>
        </p:txBody>
      </p:sp>
      <p:pic>
        <p:nvPicPr>
          <p:cNvPr id="24" name="Picture 4" descr="No13-ウィルス検査のイラスト | ビジソザ">
            <a:extLst>
              <a:ext uri="{FF2B5EF4-FFF2-40B4-BE49-F238E27FC236}">
                <a16:creationId xmlns:a16="http://schemas.microsoft.com/office/drawing/2014/main" id="{2124295E-809C-F851-EB55-557C7F5EE0C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05471" y="3999556"/>
            <a:ext cx="621804" cy="752871"/>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BE31D022-A038-DA6E-4016-1E4CBDA35BFC}"/>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506771" y="2325268"/>
            <a:ext cx="2098839" cy="1130125"/>
          </a:xfrm>
          <a:prstGeom prst="rect">
            <a:avLst/>
          </a:prstGeom>
        </p:spPr>
      </p:pic>
      <p:pic>
        <p:nvPicPr>
          <p:cNvPr id="26" name="図 25">
            <a:extLst>
              <a:ext uri="{FF2B5EF4-FFF2-40B4-BE49-F238E27FC236}">
                <a16:creationId xmlns:a16="http://schemas.microsoft.com/office/drawing/2014/main" id="{52E39B72-885B-784D-3B40-BDFEF62D6B49}"/>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506771" y="5144609"/>
            <a:ext cx="1996087" cy="1316298"/>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903260D7-74EE-FB48-91F9-D8B8C34EAC00}"/>
              </a:ext>
            </a:extLst>
          </p:cNvPr>
          <p:cNvSpPr txBox="1"/>
          <p:nvPr/>
        </p:nvSpPr>
        <p:spPr>
          <a:xfrm>
            <a:off x="6917339" y="5547848"/>
            <a:ext cx="1620957" cy="338554"/>
          </a:xfrm>
          <a:prstGeom prst="rect">
            <a:avLst/>
          </a:prstGeom>
          <a:noFill/>
        </p:spPr>
        <p:txBody>
          <a:bodyPr wrap="none" rtlCol="0">
            <a:spAutoFit/>
          </a:bodyPr>
          <a:lstStyle/>
          <a:p>
            <a:r>
              <a:rPr kumimoji="1" lang="ja-JP" altLang="en-US" sz="1600">
                <a:solidFill>
                  <a:srgbClr val="FF0000"/>
                </a:solidFill>
                <a:highlight>
                  <a:srgbClr val="FFFF00"/>
                </a:highlight>
              </a:rPr>
              <a:t>⑥検査結果入力</a:t>
            </a:r>
          </a:p>
        </p:txBody>
      </p:sp>
      <p:sp>
        <p:nvSpPr>
          <p:cNvPr id="28" name="テキスト ボックス 27">
            <a:extLst>
              <a:ext uri="{FF2B5EF4-FFF2-40B4-BE49-F238E27FC236}">
                <a16:creationId xmlns:a16="http://schemas.microsoft.com/office/drawing/2014/main" id="{9502515C-63E7-1FB5-ED3E-6B2E25002719}"/>
              </a:ext>
            </a:extLst>
          </p:cNvPr>
          <p:cNvSpPr txBox="1"/>
          <p:nvPr/>
        </p:nvSpPr>
        <p:spPr>
          <a:xfrm>
            <a:off x="7219877" y="4216106"/>
            <a:ext cx="1271502" cy="338554"/>
          </a:xfrm>
          <a:prstGeom prst="rect">
            <a:avLst/>
          </a:prstGeom>
          <a:noFill/>
        </p:spPr>
        <p:txBody>
          <a:bodyPr wrap="none" rtlCol="0">
            <a:spAutoFit/>
          </a:bodyPr>
          <a:lstStyle/>
          <a:p>
            <a:r>
              <a:rPr kumimoji="1" lang="ja-JP" altLang="en-US" sz="1600">
                <a:solidFill>
                  <a:srgbClr val="FF0000"/>
                </a:solidFill>
                <a:highlight>
                  <a:srgbClr val="FFFF00"/>
                </a:highlight>
              </a:rPr>
              <a:t>⑤ＰＣＲ検査</a:t>
            </a:r>
          </a:p>
        </p:txBody>
      </p:sp>
      <p:sp>
        <p:nvSpPr>
          <p:cNvPr id="29" name="テキスト ボックス 28">
            <a:extLst>
              <a:ext uri="{FF2B5EF4-FFF2-40B4-BE49-F238E27FC236}">
                <a16:creationId xmlns:a16="http://schemas.microsoft.com/office/drawing/2014/main" id="{AC540583-75D9-69DA-0B81-2B1DCBE678FB}"/>
              </a:ext>
            </a:extLst>
          </p:cNvPr>
          <p:cNvSpPr txBox="1"/>
          <p:nvPr/>
        </p:nvSpPr>
        <p:spPr>
          <a:xfrm>
            <a:off x="7397034" y="2597133"/>
            <a:ext cx="1744388" cy="338554"/>
          </a:xfrm>
          <a:prstGeom prst="rect">
            <a:avLst/>
          </a:prstGeom>
          <a:noFill/>
        </p:spPr>
        <p:txBody>
          <a:bodyPr wrap="none" rtlCol="0">
            <a:spAutoFit/>
          </a:bodyPr>
          <a:lstStyle/>
          <a:p>
            <a:r>
              <a:rPr lang="ja-JP" altLang="en-US" sz="1600">
                <a:solidFill>
                  <a:srgbClr val="FF0000"/>
                </a:solidFill>
                <a:highlight>
                  <a:srgbClr val="FFFF00"/>
                </a:highlight>
              </a:rPr>
              <a:t>③受付、輸送手配</a:t>
            </a:r>
            <a:endParaRPr kumimoji="1" lang="ja-JP" altLang="en-US" sz="1600">
              <a:solidFill>
                <a:srgbClr val="FF0000"/>
              </a:solidFill>
              <a:highlight>
                <a:srgbClr val="FFFF00"/>
              </a:highlight>
            </a:endParaRPr>
          </a:p>
        </p:txBody>
      </p:sp>
      <p:cxnSp>
        <p:nvCxnSpPr>
          <p:cNvPr id="30" name="コネクタ: カギ線 29">
            <a:extLst>
              <a:ext uri="{FF2B5EF4-FFF2-40B4-BE49-F238E27FC236}">
                <a16:creationId xmlns:a16="http://schemas.microsoft.com/office/drawing/2014/main" id="{3EB93030-7CCC-D2B4-118A-4F86088CC3A0}"/>
              </a:ext>
            </a:extLst>
          </p:cNvPr>
          <p:cNvCxnSpPr>
            <a:stCxn id="19" idx="3"/>
            <a:endCxn id="29" idx="1"/>
          </p:cNvCxnSpPr>
          <p:nvPr/>
        </p:nvCxnSpPr>
        <p:spPr>
          <a:xfrm flipV="1">
            <a:off x="4175591" y="2766410"/>
            <a:ext cx="3221443" cy="1405733"/>
          </a:xfrm>
          <a:prstGeom prst="bentConnector3">
            <a:avLst>
              <a:gd name="adj1" fmla="val 84693"/>
            </a:avLst>
          </a:prstGeom>
          <a:ln w="50800">
            <a:solidFill>
              <a:srgbClr val="FF0000">
                <a:alpha val="26000"/>
              </a:srgbClr>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DB0A2944-75BE-B6D4-6EDE-F1B790654471}"/>
              </a:ext>
            </a:extLst>
          </p:cNvPr>
          <p:cNvSpPr txBox="1"/>
          <p:nvPr/>
        </p:nvSpPr>
        <p:spPr>
          <a:xfrm>
            <a:off x="14939" y="3630307"/>
            <a:ext cx="1210588" cy="338554"/>
          </a:xfrm>
          <a:prstGeom prst="rect">
            <a:avLst/>
          </a:prstGeom>
          <a:noFill/>
        </p:spPr>
        <p:txBody>
          <a:bodyPr wrap="none" rtlCol="0">
            <a:spAutoFit/>
          </a:bodyPr>
          <a:lstStyle/>
          <a:p>
            <a:r>
              <a:rPr kumimoji="1" lang="ja-JP" altLang="en-US" sz="1600">
                <a:solidFill>
                  <a:srgbClr val="FF0000"/>
                </a:solidFill>
                <a:highlight>
                  <a:srgbClr val="FFFF00"/>
                </a:highlight>
              </a:rPr>
              <a:t>①検体採取</a:t>
            </a:r>
          </a:p>
        </p:txBody>
      </p:sp>
      <p:sp>
        <p:nvSpPr>
          <p:cNvPr id="32" name="テキスト ボックス 31">
            <a:extLst>
              <a:ext uri="{FF2B5EF4-FFF2-40B4-BE49-F238E27FC236}">
                <a16:creationId xmlns:a16="http://schemas.microsoft.com/office/drawing/2014/main" id="{953809D6-D045-5830-D939-885203DA8F8C}"/>
              </a:ext>
            </a:extLst>
          </p:cNvPr>
          <p:cNvSpPr txBox="1"/>
          <p:nvPr/>
        </p:nvSpPr>
        <p:spPr>
          <a:xfrm>
            <a:off x="3255686" y="3606591"/>
            <a:ext cx="1210588" cy="338554"/>
          </a:xfrm>
          <a:prstGeom prst="rect">
            <a:avLst/>
          </a:prstGeom>
          <a:noFill/>
        </p:spPr>
        <p:txBody>
          <a:bodyPr wrap="none" rtlCol="0">
            <a:spAutoFit/>
          </a:bodyPr>
          <a:lstStyle/>
          <a:p>
            <a:r>
              <a:rPr lang="ja-JP" altLang="en-US" sz="1600">
                <a:solidFill>
                  <a:srgbClr val="FF0000"/>
                </a:solidFill>
                <a:highlight>
                  <a:srgbClr val="FFFF00"/>
                </a:highlight>
              </a:rPr>
              <a:t>②検査予約</a:t>
            </a:r>
            <a:endParaRPr kumimoji="1" lang="ja-JP" altLang="en-US" sz="1600">
              <a:solidFill>
                <a:srgbClr val="FF0000"/>
              </a:solidFill>
              <a:highlight>
                <a:srgbClr val="FFFF00"/>
              </a:highlight>
            </a:endParaRPr>
          </a:p>
        </p:txBody>
      </p:sp>
      <p:sp>
        <p:nvSpPr>
          <p:cNvPr id="33" name="テキスト ボックス 32">
            <a:extLst>
              <a:ext uri="{FF2B5EF4-FFF2-40B4-BE49-F238E27FC236}">
                <a16:creationId xmlns:a16="http://schemas.microsoft.com/office/drawing/2014/main" id="{32E84F13-C9EC-AD2A-94E1-61A7D8F8BBB7}"/>
              </a:ext>
            </a:extLst>
          </p:cNvPr>
          <p:cNvSpPr txBox="1"/>
          <p:nvPr/>
        </p:nvSpPr>
        <p:spPr>
          <a:xfrm>
            <a:off x="4173706" y="4820412"/>
            <a:ext cx="1210588" cy="338554"/>
          </a:xfrm>
          <a:prstGeom prst="rect">
            <a:avLst/>
          </a:prstGeom>
          <a:noFill/>
        </p:spPr>
        <p:txBody>
          <a:bodyPr wrap="none" rtlCol="0">
            <a:spAutoFit/>
          </a:bodyPr>
          <a:lstStyle/>
          <a:p>
            <a:r>
              <a:rPr lang="ja-JP" altLang="en-US" sz="1600">
                <a:solidFill>
                  <a:srgbClr val="FF0000"/>
                </a:solidFill>
                <a:highlight>
                  <a:srgbClr val="FFFF00"/>
                </a:highlight>
              </a:rPr>
              <a:t>④検体輸送</a:t>
            </a:r>
            <a:endParaRPr kumimoji="1" lang="ja-JP" altLang="en-US" sz="1600">
              <a:solidFill>
                <a:srgbClr val="FF0000"/>
              </a:solidFill>
              <a:highlight>
                <a:srgbClr val="FFFF00"/>
              </a:highlight>
            </a:endParaRPr>
          </a:p>
        </p:txBody>
      </p:sp>
      <p:cxnSp>
        <p:nvCxnSpPr>
          <p:cNvPr id="34" name="コネクタ: カギ線 33">
            <a:extLst>
              <a:ext uri="{FF2B5EF4-FFF2-40B4-BE49-F238E27FC236}">
                <a16:creationId xmlns:a16="http://schemas.microsoft.com/office/drawing/2014/main" id="{48C7A281-728A-D054-E058-9D648543D4BA}"/>
              </a:ext>
            </a:extLst>
          </p:cNvPr>
          <p:cNvCxnSpPr>
            <a:stCxn id="2" idx="1"/>
            <a:endCxn id="28" idx="1"/>
          </p:cNvCxnSpPr>
          <p:nvPr/>
        </p:nvCxnSpPr>
        <p:spPr>
          <a:xfrm flipV="1">
            <a:off x="4355197" y="4385383"/>
            <a:ext cx="2864680" cy="811649"/>
          </a:xfrm>
          <a:prstGeom prst="bentConnector3">
            <a:avLst/>
          </a:prstGeom>
          <a:ln w="50800">
            <a:solidFill>
              <a:srgbClr val="FF0000">
                <a:alpha val="26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2090E35F-1B74-6538-D607-17AAE5B57547}"/>
              </a:ext>
            </a:extLst>
          </p:cNvPr>
          <p:cNvCxnSpPr>
            <a:cxnSpLocks/>
            <a:stCxn id="27" idx="1"/>
            <a:endCxn id="20" idx="3"/>
          </p:cNvCxnSpPr>
          <p:nvPr/>
        </p:nvCxnSpPr>
        <p:spPr>
          <a:xfrm rot="10800000" flipV="1">
            <a:off x="3268519" y="5717124"/>
            <a:ext cx="3648821" cy="348281"/>
          </a:xfrm>
          <a:prstGeom prst="bentConnector3">
            <a:avLst/>
          </a:prstGeom>
          <a:ln w="50800">
            <a:solidFill>
              <a:srgbClr val="FF0000">
                <a:alpha val="26000"/>
              </a:srgbClr>
            </a:solidFill>
            <a:tailEnd type="arrow"/>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0DBDA588-71C7-62E0-E339-E7CC592F65DC}"/>
              </a:ext>
            </a:extLst>
          </p:cNvPr>
          <p:cNvSpPr txBox="1"/>
          <p:nvPr/>
        </p:nvSpPr>
        <p:spPr>
          <a:xfrm>
            <a:off x="521083" y="5103739"/>
            <a:ext cx="1821332" cy="338554"/>
          </a:xfrm>
          <a:prstGeom prst="rect">
            <a:avLst/>
          </a:prstGeom>
          <a:noFill/>
        </p:spPr>
        <p:txBody>
          <a:bodyPr wrap="none" rtlCol="0">
            <a:spAutoFit/>
          </a:bodyPr>
          <a:lstStyle/>
          <a:p>
            <a:r>
              <a:rPr kumimoji="1" lang="ja-JP" altLang="en-US" sz="1600">
                <a:solidFill>
                  <a:srgbClr val="FF0000"/>
                </a:solidFill>
                <a:highlight>
                  <a:srgbClr val="FFFF00"/>
                </a:highlight>
              </a:rPr>
              <a:t>⑦検査結果を報告</a:t>
            </a:r>
          </a:p>
        </p:txBody>
      </p:sp>
      <p:sp>
        <p:nvSpPr>
          <p:cNvPr id="37" name="テキスト ボックス 36">
            <a:extLst>
              <a:ext uri="{FF2B5EF4-FFF2-40B4-BE49-F238E27FC236}">
                <a16:creationId xmlns:a16="http://schemas.microsoft.com/office/drawing/2014/main" id="{2A108671-5132-9C89-72E5-1B72491DBF75}"/>
              </a:ext>
            </a:extLst>
          </p:cNvPr>
          <p:cNvSpPr txBox="1"/>
          <p:nvPr/>
        </p:nvSpPr>
        <p:spPr>
          <a:xfrm>
            <a:off x="11087772" y="2732545"/>
            <a:ext cx="1050776" cy="461665"/>
          </a:xfrm>
          <a:prstGeom prst="rect">
            <a:avLst/>
          </a:prstGeom>
          <a:noFill/>
        </p:spPr>
        <p:txBody>
          <a:bodyPr wrap="square" rtlCol="0">
            <a:spAutoFit/>
          </a:bodyPr>
          <a:lstStyle/>
          <a:p>
            <a:r>
              <a:rPr lang="ja-JP" altLang="en-US" sz="1200"/>
              <a:t>自治体等報告資料</a:t>
            </a:r>
            <a:r>
              <a:rPr kumimoji="1" lang="ja-JP" altLang="en-US" sz="1200"/>
              <a:t>出力</a:t>
            </a:r>
          </a:p>
        </p:txBody>
      </p:sp>
      <p:sp>
        <p:nvSpPr>
          <p:cNvPr id="38" name="矢印: 右 37">
            <a:extLst>
              <a:ext uri="{FF2B5EF4-FFF2-40B4-BE49-F238E27FC236}">
                <a16:creationId xmlns:a16="http://schemas.microsoft.com/office/drawing/2014/main" id="{D6B92091-0468-E0DE-FF72-8FFF80ACA928}"/>
              </a:ext>
            </a:extLst>
          </p:cNvPr>
          <p:cNvSpPr/>
          <p:nvPr/>
        </p:nvSpPr>
        <p:spPr>
          <a:xfrm>
            <a:off x="10637310" y="3165211"/>
            <a:ext cx="313433" cy="12687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Picture 2" descr="広がった書類 | 無料イラスト素材｜素材ラボ">
            <a:extLst>
              <a:ext uri="{FF2B5EF4-FFF2-40B4-BE49-F238E27FC236}">
                <a16:creationId xmlns:a16="http://schemas.microsoft.com/office/drawing/2014/main" id="{74AF6471-CA33-A413-E964-4EF6FEA4F35F}"/>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1087772" y="3393232"/>
            <a:ext cx="946119" cy="835277"/>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39">
            <a:extLst>
              <a:ext uri="{FF2B5EF4-FFF2-40B4-BE49-F238E27FC236}">
                <a16:creationId xmlns:a16="http://schemas.microsoft.com/office/drawing/2014/main" id="{B1AE2AA2-C1CB-F9D8-DA32-49FA5408AA13}"/>
              </a:ext>
            </a:extLst>
          </p:cNvPr>
          <p:cNvSpPr txBox="1"/>
          <p:nvPr/>
        </p:nvSpPr>
        <p:spPr>
          <a:xfrm>
            <a:off x="312813" y="1183642"/>
            <a:ext cx="11484234" cy="646331"/>
          </a:xfrm>
          <a:prstGeom prst="rect">
            <a:avLst/>
          </a:prstGeom>
          <a:noFill/>
        </p:spPr>
        <p:txBody>
          <a:bodyPr wrap="none" rtlCol="0">
            <a:spAutoFit/>
          </a:bodyPr>
          <a:lstStyle/>
          <a:p>
            <a:r>
              <a:rPr kumimoji="1" lang="ja-JP" altLang="en-US"/>
              <a:t>いち早くＰＣＲ検査システムを開発し、運用することができたことで、他社に先駆けて</a:t>
            </a:r>
            <a:r>
              <a:rPr kumimoji="1" lang="en-US" altLang="ja-JP"/>
              <a:t>PCR</a:t>
            </a:r>
            <a:r>
              <a:rPr kumimoji="1" lang="ja-JP" altLang="en-US"/>
              <a:t>検査を一手に引き受け、</a:t>
            </a:r>
            <a:endParaRPr kumimoji="1" lang="en-US" altLang="ja-JP"/>
          </a:p>
          <a:p>
            <a:r>
              <a:rPr lang="ja-JP" altLang="en-US"/>
              <a:t>社会貢献することができました。</a:t>
            </a:r>
            <a:endParaRPr kumimoji="1" lang="ja-JP" altLang="en-US"/>
          </a:p>
        </p:txBody>
      </p:sp>
      <p:pic>
        <p:nvPicPr>
          <p:cNvPr id="41" name="図 40">
            <a:extLst>
              <a:ext uri="{FF2B5EF4-FFF2-40B4-BE49-F238E27FC236}">
                <a16:creationId xmlns:a16="http://schemas.microsoft.com/office/drawing/2014/main" id="{7BA6D747-E94B-2B43-3FC7-AF9ECAF13EA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350851" y="4418830"/>
            <a:ext cx="897005" cy="667194"/>
          </a:xfrm>
          <a:prstGeom prst="rect">
            <a:avLst/>
          </a:prstGeom>
        </p:spPr>
      </p:pic>
      <p:pic>
        <p:nvPicPr>
          <p:cNvPr id="42" name="図 41">
            <a:extLst>
              <a:ext uri="{FF2B5EF4-FFF2-40B4-BE49-F238E27FC236}">
                <a16:creationId xmlns:a16="http://schemas.microsoft.com/office/drawing/2014/main" id="{FFF4C7DF-612E-397B-8094-34C7D247A78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274529" y="3710118"/>
            <a:ext cx="987185" cy="704147"/>
          </a:xfrm>
          <a:prstGeom prst="rect">
            <a:avLst/>
          </a:prstGeom>
        </p:spPr>
      </p:pic>
      <p:sp>
        <p:nvSpPr>
          <p:cNvPr id="43" name="テキスト ボックス 42">
            <a:extLst>
              <a:ext uri="{FF2B5EF4-FFF2-40B4-BE49-F238E27FC236}">
                <a16:creationId xmlns:a16="http://schemas.microsoft.com/office/drawing/2014/main" id="{305B0E21-EBD1-970F-CEFB-EE8108E2FA36}"/>
              </a:ext>
            </a:extLst>
          </p:cNvPr>
          <p:cNvSpPr txBox="1"/>
          <p:nvPr/>
        </p:nvSpPr>
        <p:spPr>
          <a:xfrm>
            <a:off x="9224633" y="3537973"/>
            <a:ext cx="1230998" cy="261610"/>
          </a:xfrm>
          <a:prstGeom prst="rect">
            <a:avLst/>
          </a:prstGeom>
          <a:noFill/>
        </p:spPr>
        <p:txBody>
          <a:bodyPr wrap="square" rtlCol="0">
            <a:spAutoFit/>
          </a:bodyPr>
          <a:lstStyle/>
          <a:p>
            <a:r>
              <a:rPr kumimoji="1" lang="en-US" altLang="ja-JP" sz="1100"/>
              <a:t>PCR</a:t>
            </a:r>
            <a:r>
              <a:rPr kumimoji="1" lang="ja-JP" altLang="en-US" sz="1100"/>
              <a:t>システム</a:t>
            </a:r>
          </a:p>
        </p:txBody>
      </p:sp>
    </p:spTree>
    <p:extLst>
      <p:ext uri="{BB962C8B-B14F-4D97-AF65-F5344CB8AC3E}">
        <p14:creationId xmlns:p14="http://schemas.microsoft.com/office/powerpoint/2010/main" val="222364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1-1-3.</a:t>
            </a:r>
            <a:r>
              <a:rPr lang="ja-JP" altLang="en-US" dirty="0"/>
              <a:t>マクロシステムの理念</a:t>
            </a:r>
            <a:r>
              <a:rPr lang="en-US" altLang="ja-JP" dirty="0"/>
              <a:t>/</a:t>
            </a:r>
            <a:r>
              <a:rPr lang="ja-JP" altLang="en-US" dirty="0"/>
              <a:t>方針</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en-US" altLang="ja-JP"/>
              <a:t>【</a:t>
            </a:r>
            <a:r>
              <a:rPr lang="ja-JP" altLang="en-US"/>
              <a:t>参考</a:t>
            </a:r>
            <a:r>
              <a:rPr lang="en-US" altLang="ja-JP"/>
              <a:t>】</a:t>
            </a:r>
            <a:r>
              <a:rPr lang="ja-JP" altLang="en-US"/>
              <a:t>コンピュータの宮大工集団が作ったシステム例</a:t>
            </a:r>
            <a:endParaRPr lang="ja-JP" altLang="en-US" dirty="0"/>
          </a:p>
        </p:txBody>
      </p:sp>
      <p:pic>
        <p:nvPicPr>
          <p:cNvPr id="7" name="図 6">
            <a:extLst>
              <a:ext uri="{FF2B5EF4-FFF2-40B4-BE49-F238E27FC236}">
                <a16:creationId xmlns:a16="http://schemas.microsoft.com/office/drawing/2014/main" id="{E8F80E14-218C-0282-DAA5-1D35175864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71552" y="1259738"/>
            <a:ext cx="2047456" cy="2906065"/>
          </a:xfrm>
          <a:prstGeom prst="rect">
            <a:avLst/>
          </a:prstGeom>
        </p:spPr>
      </p:pic>
      <p:pic>
        <p:nvPicPr>
          <p:cNvPr id="9" name="図 8">
            <a:extLst>
              <a:ext uri="{FF2B5EF4-FFF2-40B4-BE49-F238E27FC236}">
                <a16:creationId xmlns:a16="http://schemas.microsoft.com/office/drawing/2014/main" id="{76E7C58A-0D9B-9835-0D2F-1712636E40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98926" y="1259738"/>
            <a:ext cx="2047456" cy="2897672"/>
          </a:xfrm>
          <a:prstGeom prst="rect">
            <a:avLst/>
          </a:prstGeom>
        </p:spPr>
      </p:pic>
      <p:pic>
        <p:nvPicPr>
          <p:cNvPr id="10" name="図 9">
            <a:extLst>
              <a:ext uri="{FF2B5EF4-FFF2-40B4-BE49-F238E27FC236}">
                <a16:creationId xmlns:a16="http://schemas.microsoft.com/office/drawing/2014/main" id="{CE914486-F813-A223-19C5-82615B7980B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584" y="3301149"/>
            <a:ext cx="3837164" cy="3374268"/>
          </a:xfrm>
          <a:prstGeom prst="rect">
            <a:avLst/>
          </a:prstGeom>
        </p:spPr>
      </p:pic>
      <p:sp>
        <p:nvSpPr>
          <p:cNvPr id="11" name="テキスト ボックス 10">
            <a:extLst>
              <a:ext uri="{FF2B5EF4-FFF2-40B4-BE49-F238E27FC236}">
                <a16:creationId xmlns:a16="http://schemas.microsoft.com/office/drawing/2014/main" id="{8A2756A5-12F5-D79C-D1DE-EC9C69D88329}"/>
              </a:ext>
            </a:extLst>
          </p:cNvPr>
          <p:cNvSpPr txBox="1"/>
          <p:nvPr/>
        </p:nvSpPr>
        <p:spPr>
          <a:xfrm>
            <a:off x="354330" y="1259739"/>
            <a:ext cx="7537304" cy="1354217"/>
          </a:xfrm>
          <a:prstGeom prst="rect">
            <a:avLst/>
          </a:prstGeom>
          <a:noFill/>
        </p:spPr>
        <p:txBody>
          <a:bodyPr wrap="square" rtlCol="0">
            <a:spAutoFit/>
          </a:bodyPr>
          <a:lstStyle/>
          <a:p>
            <a:r>
              <a:rPr kumimoji="1" lang="ja-JP" altLang="en-US"/>
              <a:t>全国道路施設データベース（道路橋）は、道路橋の諸元、点検結果、補修･補強履歴等に関するデータを閲覧・登録するシステムです。</a:t>
            </a:r>
            <a:endParaRPr kumimoji="1" lang="en-US" altLang="ja-JP"/>
          </a:p>
          <a:p>
            <a:endParaRPr kumimoji="1" lang="en-US" altLang="ja-JP"/>
          </a:p>
          <a:p>
            <a:r>
              <a:rPr kumimoji="1" lang="en-US" altLang="ja-JP" sz="1400"/>
              <a:t>※</a:t>
            </a:r>
            <a:r>
              <a:rPr kumimoji="1" lang="ja-JP" altLang="en-US" sz="1400"/>
              <a:t>収納するデータは、国土交通省で収集、保管されている関連し調査、調書、台帳類に基づいたものです。</a:t>
            </a:r>
          </a:p>
        </p:txBody>
      </p:sp>
      <p:pic>
        <p:nvPicPr>
          <p:cNvPr id="12" name="図 11">
            <a:extLst>
              <a:ext uri="{FF2B5EF4-FFF2-40B4-BE49-F238E27FC236}">
                <a16:creationId xmlns:a16="http://schemas.microsoft.com/office/drawing/2014/main" id="{5678DD54-EE16-F9CF-05C1-6C7C32B925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8723" y="4589108"/>
            <a:ext cx="4131939" cy="2086309"/>
          </a:xfrm>
          <a:prstGeom prst="rect">
            <a:avLst/>
          </a:prstGeom>
        </p:spPr>
      </p:pic>
      <p:pic>
        <p:nvPicPr>
          <p:cNvPr id="13" name="図 12">
            <a:extLst>
              <a:ext uri="{FF2B5EF4-FFF2-40B4-BE49-F238E27FC236}">
                <a16:creationId xmlns:a16="http://schemas.microsoft.com/office/drawing/2014/main" id="{CDF7D732-52C0-7640-4AA8-C3421B45CAE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89934" y="4553252"/>
            <a:ext cx="3808196" cy="2145025"/>
          </a:xfrm>
          <a:prstGeom prst="rect">
            <a:avLst/>
          </a:prstGeom>
        </p:spPr>
      </p:pic>
      <p:pic>
        <p:nvPicPr>
          <p:cNvPr id="14" name="図 13">
            <a:extLst>
              <a:ext uri="{FF2B5EF4-FFF2-40B4-BE49-F238E27FC236}">
                <a16:creationId xmlns:a16="http://schemas.microsoft.com/office/drawing/2014/main" id="{C247150B-5E9D-61BD-4188-56870AC82C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086324" y="2875665"/>
            <a:ext cx="3808196" cy="1342233"/>
          </a:xfrm>
          <a:prstGeom prst="rect">
            <a:avLst/>
          </a:prstGeom>
        </p:spPr>
      </p:pic>
      <p:sp>
        <p:nvSpPr>
          <p:cNvPr id="15" name="テキスト ボックス 14">
            <a:extLst>
              <a:ext uri="{FF2B5EF4-FFF2-40B4-BE49-F238E27FC236}">
                <a16:creationId xmlns:a16="http://schemas.microsoft.com/office/drawing/2014/main" id="{BFBE8A26-7544-85F7-B080-5302157BA8E2}"/>
              </a:ext>
            </a:extLst>
          </p:cNvPr>
          <p:cNvSpPr txBox="1"/>
          <p:nvPr/>
        </p:nvSpPr>
        <p:spPr>
          <a:xfrm>
            <a:off x="3739324" y="2756890"/>
            <a:ext cx="1516762" cy="369332"/>
          </a:xfrm>
          <a:prstGeom prst="rect">
            <a:avLst/>
          </a:prstGeom>
          <a:solidFill>
            <a:schemeClr val="bg1">
              <a:alpha val="66000"/>
            </a:schemeClr>
          </a:solidFill>
        </p:spPr>
        <p:txBody>
          <a:bodyPr wrap="none" rtlCol="0">
            <a:spAutoFit/>
          </a:bodyPr>
          <a:lstStyle/>
          <a:p>
            <a:r>
              <a:rPr kumimoji="1" lang="ja-JP" altLang="en-US"/>
              <a:t>道路橋リスト</a:t>
            </a:r>
          </a:p>
        </p:txBody>
      </p:sp>
      <p:sp>
        <p:nvSpPr>
          <p:cNvPr id="16" name="テキスト ボックス 15">
            <a:extLst>
              <a:ext uri="{FF2B5EF4-FFF2-40B4-BE49-F238E27FC236}">
                <a16:creationId xmlns:a16="http://schemas.microsoft.com/office/drawing/2014/main" id="{A84AA0CC-D581-0148-205E-DDF5975C1360}"/>
              </a:ext>
            </a:extLst>
          </p:cNvPr>
          <p:cNvSpPr txBox="1"/>
          <p:nvPr/>
        </p:nvSpPr>
        <p:spPr>
          <a:xfrm>
            <a:off x="4019341" y="4404442"/>
            <a:ext cx="1510350" cy="369332"/>
          </a:xfrm>
          <a:prstGeom prst="rect">
            <a:avLst/>
          </a:prstGeom>
          <a:solidFill>
            <a:schemeClr val="bg1">
              <a:alpha val="66000"/>
            </a:schemeClr>
          </a:solidFill>
        </p:spPr>
        <p:txBody>
          <a:bodyPr wrap="none" rtlCol="0">
            <a:spAutoFit/>
          </a:bodyPr>
          <a:lstStyle/>
          <a:p>
            <a:r>
              <a:rPr kumimoji="1" lang="ja-JP" altLang="en-US"/>
              <a:t>道路橋マップ</a:t>
            </a:r>
          </a:p>
        </p:txBody>
      </p:sp>
      <p:sp>
        <p:nvSpPr>
          <p:cNvPr id="17" name="テキスト ボックス 16">
            <a:extLst>
              <a:ext uri="{FF2B5EF4-FFF2-40B4-BE49-F238E27FC236}">
                <a16:creationId xmlns:a16="http://schemas.microsoft.com/office/drawing/2014/main" id="{62BB06C9-EBCF-1CCC-6D49-A635E1D5F522}"/>
              </a:ext>
            </a:extLst>
          </p:cNvPr>
          <p:cNvSpPr txBox="1"/>
          <p:nvPr/>
        </p:nvSpPr>
        <p:spPr>
          <a:xfrm>
            <a:off x="7945320" y="4313236"/>
            <a:ext cx="2242922" cy="369332"/>
          </a:xfrm>
          <a:prstGeom prst="rect">
            <a:avLst/>
          </a:prstGeom>
          <a:solidFill>
            <a:schemeClr val="bg1">
              <a:alpha val="66000"/>
            </a:schemeClr>
          </a:solidFill>
        </p:spPr>
        <p:txBody>
          <a:bodyPr wrap="none" rtlCol="0">
            <a:spAutoFit/>
          </a:bodyPr>
          <a:lstStyle/>
          <a:p>
            <a:r>
              <a:rPr kumimoji="1" lang="ja-JP" altLang="en-US"/>
              <a:t>道路橋の点検データ</a:t>
            </a:r>
          </a:p>
        </p:txBody>
      </p:sp>
    </p:spTree>
    <p:extLst>
      <p:ext uri="{BB962C8B-B14F-4D97-AF65-F5344CB8AC3E}">
        <p14:creationId xmlns:p14="http://schemas.microsoft.com/office/powerpoint/2010/main" val="33639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1-1-3.</a:t>
            </a:r>
            <a:r>
              <a:rPr lang="ja-JP" altLang="en-US" dirty="0"/>
              <a:t>マクロシステムの理念</a:t>
            </a:r>
            <a:r>
              <a:rPr lang="en-US" altLang="ja-JP" dirty="0"/>
              <a:t>/</a:t>
            </a:r>
            <a:r>
              <a:rPr lang="ja-JP" altLang="en-US" dirty="0"/>
              <a:t>方針</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en-US" altLang="ja-JP"/>
              <a:t>【</a:t>
            </a:r>
            <a:r>
              <a:rPr lang="ja-JP" altLang="en-US"/>
              <a:t>参考</a:t>
            </a:r>
            <a:r>
              <a:rPr lang="en-US" altLang="ja-JP"/>
              <a:t>】</a:t>
            </a:r>
            <a:r>
              <a:rPr lang="ja-JP" altLang="en-US"/>
              <a:t>コンピュータの宮大工集団が作ったシステム例</a:t>
            </a:r>
            <a:endParaRPr lang="ja-JP" altLang="en-US" dirty="0"/>
          </a:p>
        </p:txBody>
      </p:sp>
      <p:pic>
        <p:nvPicPr>
          <p:cNvPr id="2" name="図 1">
            <a:extLst>
              <a:ext uri="{FF2B5EF4-FFF2-40B4-BE49-F238E27FC236}">
                <a16:creationId xmlns:a16="http://schemas.microsoft.com/office/drawing/2014/main" id="{CC23A777-CA88-E2D3-8324-50BC6A9BAB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5635" y="2835595"/>
            <a:ext cx="2366619" cy="1787826"/>
          </a:xfrm>
          <a:prstGeom prst="rect">
            <a:avLst/>
          </a:prstGeom>
        </p:spPr>
      </p:pic>
      <p:pic>
        <p:nvPicPr>
          <p:cNvPr id="3" name="図 2">
            <a:extLst>
              <a:ext uri="{FF2B5EF4-FFF2-40B4-BE49-F238E27FC236}">
                <a16:creationId xmlns:a16="http://schemas.microsoft.com/office/drawing/2014/main" id="{868D68DD-8EF2-665D-A0C0-E5BF20F83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33397" y="3292795"/>
            <a:ext cx="3063650" cy="2857186"/>
          </a:xfrm>
          <a:prstGeom prst="rect">
            <a:avLst/>
          </a:prstGeom>
        </p:spPr>
      </p:pic>
      <p:pic>
        <p:nvPicPr>
          <p:cNvPr id="4" name="図 3">
            <a:extLst>
              <a:ext uri="{FF2B5EF4-FFF2-40B4-BE49-F238E27FC236}">
                <a16:creationId xmlns:a16="http://schemas.microsoft.com/office/drawing/2014/main" id="{824FC667-FFF7-3910-D030-9AABC7CA32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656" y="5020040"/>
            <a:ext cx="2323284" cy="1760539"/>
          </a:xfrm>
          <a:prstGeom prst="rect">
            <a:avLst/>
          </a:prstGeom>
        </p:spPr>
      </p:pic>
      <p:sp>
        <p:nvSpPr>
          <p:cNvPr id="5" name="テキスト ボックス 4">
            <a:extLst>
              <a:ext uri="{FF2B5EF4-FFF2-40B4-BE49-F238E27FC236}">
                <a16:creationId xmlns:a16="http://schemas.microsoft.com/office/drawing/2014/main" id="{611EB96C-8856-2593-E16A-91CE7AE2F472}"/>
              </a:ext>
            </a:extLst>
          </p:cNvPr>
          <p:cNvSpPr txBox="1"/>
          <p:nvPr/>
        </p:nvSpPr>
        <p:spPr>
          <a:xfrm>
            <a:off x="312813" y="1201230"/>
            <a:ext cx="11630143" cy="646331"/>
          </a:xfrm>
          <a:prstGeom prst="rect">
            <a:avLst/>
          </a:prstGeom>
          <a:noFill/>
        </p:spPr>
        <p:txBody>
          <a:bodyPr wrap="square" rtlCol="0">
            <a:spAutoFit/>
          </a:bodyPr>
          <a:lstStyle/>
          <a:p>
            <a:r>
              <a:rPr lang="ja-JP" altLang="en-US"/>
              <a:t>歯のズレだけではなく骨格のズレが著しく大きい場合に、矯正歯科治療に加えて土台の骨ごと動かす手術を併用して、かみ合わせを改善する治療をシミュレーションを使って確認できます。</a:t>
            </a:r>
          </a:p>
        </p:txBody>
      </p:sp>
      <p:sp>
        <p:nvSpPr>
          <p:cNvPr id="7" name="テキスト ボックス 6">
            <a:extLst>
              <a:ext uri="{FF2B5EF4-FFF2-40B4-BE49-F238E27FC236}">
                <a16:creationId xmlns:a16="http://schemas.microsoft.com/office/drawing/2014/main" id="{4D93F964-51D7-BB13-CC29-B7D33AF0E072}"/>
              </a:ext>
            </a:extLst>
          </p:cNvPr>
          <p:cNvSpPr txBox="1"/>
          <p:nvPr/>
        </p:nvSpPr>
        <p:spPr>
          <a:xfrm>
            <a:off x="401954" y="2387201"/>
            <a:ext cx="3950120" cy="369332"/>
          </a:xfrm>
          <a:prstGeom prst="rect">
            <a:avLst/>
          </a:prstGeom>
          <a:noFill/>
        </p:spPr>
        <p:txBody>
          <a:bodyPr wrap="none" rtlCol="0">
            <a:spAutoFit/>
          </a:bodyPr>
          <a:lstStyle/>
          <a:p>
            <a:r>
              <a:rPr lang="ja-JP" altLang="en-US"/>
              <a:t>①患者から歯形を収集し、模型を作成</a:t>
            </a:r>
            <a:endParaRPr kumimoji="1" lang="ja-JP" altLang="en-US"/>
          </a:p>
        </p:txBody>
      </p:sp>
      <p:sp>
        <p:nvSpPr>
          <p:cNvPr id="9" name="テキスト ボックス 8">
            <a:extLst>
              <a:ext uri="{FF2B5EF4-FFF2-40B4-BE49-F238E27FC236}">
                <a16:creationId xmlns:a16="http://schemas.microsoft.com/office/drawing/2014/main" id="{C4E33378-D0D8-5A85-D8A8-137E5345E330}"/>
              </a:ext>
            </a:extLst>
          </p:cNvPr>
          <p:cNvSpPr txBox="1"/>
          <p:nvPr/>
        </p:nvSpPr>
        <p:spPr>
          <a:xfrm>
            <a:off x="511130" y="4623421"/>
            <a:ext cx="3475631" cy="369332"/>
          </a:xfrm>
          <a:prstGeom prst="rect">
            <a:avLst/>
          </a:prstGeom>
          <a:noFill/>
        </p:spPr>
        <p:txBody>
          <a:bodyPr wrap="none" rtlCol="0">
            <a:spAutoFit/>
          </a:bodyPr>
          <a:lstStyle/>
          <a:p>
            <a:r>
              <a:rPr kumimoji="1" lang="ja-JP" altLang="en-US"/>
              <a:t>②模型に対して手術を行います。</a:t>
            </a:r>
          </a:p>
        </p:txBody>
      </p:sp>
      <p:sp>
        <p:nvSpPr>
          <p:cNvPr id="10" name="テキスト ボックス 9">
            <a:extLst>
              <a:ext uri="{FF2B5EF4-FFF2-40B4-BE49-F238E27FC236}">
                <a16:creationId xmlns:a16="http://schemas.microsoft.com/office/drawing/2014/main" id="{F70DF32D-9AA5-ECD4-1A6F-B2BEF6204BDD}"/>
              </a:ext>
            </a:extLst>
          </p:cNvPr>
          <p:cNvSpPr txBox="1"/>
          <p:nvPr/>
        </p:nvSpPr>
        <p:spPr>
          <a:xfrm>
            <a:off x="4820950" y="2483387"/>
            <a:ext cx="3443571" cy="923330"/>
          </a:xfrm>
          <a:prstGeom prst="rect">
            <a:avLst/>
          </a:prstGeom>
          <a:noFill/>
        </p:spPr>
        <p:txBody>
          <a:bodyPr wrap="none" rtlCol="0">
            <a:spAutoFit/>
          </a:bodyPr>
          <a:lstStyle/>
          <a:p>
            <a:r>
              <a:rPr kumimoji="1" lang="ja-JP" altLang="en-US"/>
              <a:t>③歯を動かすと</a:t>
            </a:r>
            <a:r>
              <a:rPr lang="en-US" altLang="ja-JP"/>
              <a:t>3D</a:t>
            </a:r>
            <a:r>
              <a:rPr lang="ja-JP" altLang="en-US"/>
              <a:t>映像もリアル</a:t>
            </a:r>
            <a:endParaRPr lang="en-US" altLang="ja-JP"/>
          </a:p>
          <a:p>
            <a:r>
              <a:rPr lang="ja-JP" altLang="en-US"/>
              <a:t>タイムに動きます。</a:t>
            </a:r>
            <a:endParaRPr lang="en-US" altLang="ja-JP"/>
          </a:p>
          <a:p>
            <a:r>
              <a:rPr kumimoji="1" lang="ja-JP" altLang="en-US"/>
              <a:t>　</a:t>
            </a:r>
          </a:p>
        </p:txBody>
      </p:sp>
      <p:pic>
        <p:nvPicPr>
          <p:cNvPr id="11" name="図 10">
            <a:extLst>
              <a:ext uri="{FF2B5EF4-FFF2-40B4-BE49-F238E27FC236}">
                <a16:creationId xmlns:a16="http://schemas.microsoft.com/office/drawing/2014/main" id="{BFD162A8-286F-3F97-A47E-4B677A8E960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13456" y="3388371"/>
            <a:ext cx="3676428" cy="2761610"/>
          </a:xfrm>
          <a:prstGeom prst="rect">
            <a:avLst/>
          </a:prstGeom>
        </p:spPr>
      </p:pic>
      <p:sp>
        <p:nvSpPr>
          <p:cNvPr id="12" name="テキスト ボックス 11">
            <a:extLst>
              <a:ext uri="{FF2B5EF4-FFF2-40B4-BE49-F238E27FC236}">
                <a16:creationId xmlns:a16="http://schemas.microsoft.com/office/drawing/2014/main" id="{280A5C49-4BA7-352B-9675-B5AEDD35E9DC}"/>
              </a:ext>
            </a:extLst>
          </p:cNvPr>
          <p:cNvSpPr txBox="1"/>
          <p:nvPr/>
        </p:nvSpPr>
        <p:spPr>
          <a:xfrm>
            <a:off x="8489884" y="2512429"/>
            <a:ext cx="3526928" cy="646331"/>
          </a:xfrm>
          <a:prstGeom prst="rect">
            <a:avLst/>
          </a:prstGeom>
          <a:noFill/>
        </p:spPr>
        <p:txBody>
          <a:bodyPr wrap="none" rtlCol="0">
            <a:spAutoFit/>
          </a:bodyPr>
          <a:lstStyle/>
          <a:p>
            <a:r>
              <a:rPr kumimoji="1" lang="ja-JP" altLang="en-US"/>
              <a:t>④手術の状況を</a:t>
            </a:r>
            <a:r>
              <a:rPr kumimoji="1" lang="en-US" altLang="ja-JP"/>
              <a:t>3D</a:t>
            </a:r>
            <a:r>
              <a:rPr kumimoji="1" lang="ja-JP" altLang="en-US"/>
              <a:t>映像の</a:t>
            </a:r>
            <a:endParaRPr kumimoji="1" lang="en-US" altLang="ja-JP"/>
          </a:p>
          <a:p>
            <a:r>
              <a:rPr lang="ja-JP" altLang="en-US"/>
              <a:t>シミュレーションで確認できます。</a:t>
            </a:r>
            <a:endParaRPr kumimoji="1" lang="ja-JP" altLang="en-US"/>
          </a:p>
        </p:txBody>
      </p:sp>
    </p:spTree>
    <p:extLst>
      <p:ext uri="{BB962C8B-B14F-4D97-AF65-F5344CB8AC3E}">
        <p14:creationId xmlns:p14="http://schemas.microsoft.com/office/powerpoint/2010/main" val="1017314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1-1-4.</a:t>
            </a:r>
            <a:r>
              <a:rPr lang="ja-JP" altLang="en-US" dirty="0"/>
              <a:t>キャリアデザイン</a:t>
            </a:r>
            <a:endParaRPr lang="en-US" altLang="ja-JP" dirty="0"/>
          </a:p>
        </p:txBody>
      </p:sp>
      <p:sp>
        <p:nvSpPr>
          <p:cNvPr id="6" name="テキスト プレースホルダー 5">
            <a:extLst>
              <a:ext uri="{FF2B5EF4-FFF2-40B4-BE49-F238E27FC236}">
                <a16:creationId xmlns:a16="http://schemas.microsoft.com/office/drawing/2014/main" id="{FDB25AB2-CA60-F0FB-D0F7-5D3DFDCF7A72}"/>
              </a:ext>
            </a:extLst>
          </p:cNvPr>
          <p:cNvSpPr txBox="1">
            <a:spLocks/>
          </p:cNvSpPr>
          <p:nvPr/>
        </p:nvSpPr>
        <p:spPr>
          <a:xfrm>
            <a:off x="267628" y="873747"/>
            <a:ext cx="11675326" cy="1935554"/>
          </a:xfrm>
          <a:prstGeom prst="rect">
            <a:avLst/>
          </a:prstGeom>
        </p:spPr>
        <p:style>
          <a:lnRef idx="0">
            <a:schemeClr val="accent1"/>
          </a:lnRef>
          <a:fillRef idx="3">
            <a:schemeClr val="accent1"/>
          </a:fillRef>
          <a:effectRef idx="3">
            <a:schemeClr val="accent1"/>
          </a:effectRef>
          <a:fontRef idx="minor">
            <a:schemeClr val="lt1"/>
          </a:fontRef>
        </p:style>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lnSpc>
                <a:spcPct val="150000"/>
              </a:lnSpc>
            </a:pPr>
            <a:r>
              <a:rPr lang="ja-JP" altLang="en-US" b="1">
                <a:solidFill>
                  <a:schemeClr val="bg1"/>
                </a:solidFill>
                <a:latin typeface="BIZ UDPゴシック" panose="020B0400000000000000" pitchFamily="50" charset="-128"/>
                <a:ea typeface="BIZ UDPゴシック" panose="020B0400000000000000" pitchFamily="50" charset="-128"/>
              </a:rPr>
              <a:t>当社では、「コンピュータの宮大工集団」というスローガンを掲げて、日々研鑽を積みながら顧客満足度の高いサービスを提供することを会社方針としています。</a:t>
            </a:r>
            <a:endParaRPr lang="en-US" altLang="ja-JP" b="1">
              <a:solidFill>
                <a:schemeClr val="bg1"/>
              </a:solidFill>
              <a:latin typeface="BIZ UDPゴシック" panose="020B0400000000000000" pitchFamily="50" charset="-128"/>
              <a:ea typeface="BIZ UDPゴシック" panose="020B0400000000000000" pitchFamily="50" charset="-128"/>
            </a:endParaRPr>
          </a:p>
          <a:p>
            <a:pPr marL="285750" indent="-285750">
              <a:lnSpc>
                <a:spcPct val="150000"/>
              </a:lnSpc>
            </a:pPr>
            <a:r>
              <a:rPr lang="ja-JP" altLang="en-US" b="1">
                <a:solidFill>
                  <a:schemeClr val="bg1"/>
                </a:solidFill>
                <a:latin typeface="BIZ UDPゴシック" panose="020B0400000000000000" pitchFamily="50" charset="-128"/>
                <a:ea typeface="BIZ UDPゴシック" panose="020B0400000000000000" pitchFamily="50" charset="-128"/>
              </a:rPr>
              <a:t>社員個人のキャリアプランについては、</a:t>
            </a:r>
            <a:r>
              <a:rPr lang="ja-JP" altLang="en-US" sz="3100" b="1">
                <a:solidFill>
                  <a:srgbClr val="FFFF00"/>
                </a:solidFill>
                <a:latin typeface="BIZ UDPゴシック" panose="020B0400000000000000" pitchFamily="50" charset="-128"/>
                <a:ea typeface="BIZ UDPゴシック" panose="020B0400000000000000" pitchFamily="50" charset="-128"/>
              </a:rPr>
              <a:t>会社方針に沿うよう</a:t>
            </a:r>
            <a:r>
              <a:rPr lang="ja-JP" altLang="en-US" b="1">
                <a:solidFill>
                  <a:schemeClr val="bg1"/>
                </a:solidFill>
                <a:latin typeface="BIZ UDPゴシック" panose="020B0400000000000000" pitchFamily="50" charset="-128"/>
                <a:ea typeface="BIZ UDPゴシック" panose="020B0400000000000000" pitchFamily="50" charset="-128"/>
              </a:rPr>
              <a:t>な内容としつつ、同時に社員自身の目標に向かって技術と人間力を磨くことができるものを立案しています。</a:t>
            </a:r>
            <a:endParaRPr lang="en-US" altLang="ja-JP" b="1" dirty="0">
              <a:solidFill>
                <a:schemeClr val="bg1"/>
              </a:solidFill>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E91BEA7E-64E3-5EEE-DF51-720387CEDF9E}"/>
              </a:ext>
            </a:extLst>
          </p:cNvPr>
          <p:cNvSpPr/>
          <p:nvPr/>
        </p:nvSpPr>
        <p:spPr>
          <a:xfrm>
            <a:off x="1601402" y="5528696"/>
            <a:ext cx="7078900" cy="12564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540E9DBC-5BE8-CE54-5F6F-DADACF0031D3}"/>
              </a:ext>
            </a:extLst>
          </p:cNvPr>
          <p:cNvSpPr/>
          <p:nvPr/>
        </p:nvSpPr>
        <p:spPr>
          <a:xfrm>
            <a:off x="534384" y="3412851"/>
            <a:ext cx="7751487" cy="138715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BIZ UDPゴシック" panose="020B0400000000000000" pitchFamily="50" charset="-128"/>
              <a:ea typeface="BIZ UDPゴシック" panose="020B0400000000000000" pitchFamily="50" charset="-128"/>
            </a:endParaRPr>
          </a:p>
        </p:txBody>
      </p:sp>
      <p:pic>
        <p:nvPicPr>
          <p:cNvPr id="12" name="Picture 2" descr="努力家イラスト／無料イラスト/フリー素材なら「イラストAC」">
            <a:extLst>
              <a:ext uri="{FF2B5EF4-FFF2-40B4-BE49-F238E27FC236}">
                <a16:creationId xmlns:a16="http://schemas.microsoft.com/office/drawing/2014/main" id="{87C5653F-2E95-453C-208E-496BC22F0DF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373737" y="2853733"/>
            <a:ext cx="1602814" cy="19462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人生に迷うイラスト／無料イラスト/フリー素材なら「イラストAC」">
            <a:extLst>
              <a:ext uri="{FF2B5EF4-FFF2-40B4-BE49-F238E27FC236}">
                <a16:creationId xmlns:a16="http://schemas.microsoft.com/office/drawing/2014/main" id="{492631F5-4FAE-7A15-F4E9-B3D48E9B43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0871" y="4586204"/>
            <a:ext cx="1248547" cy="166472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CA2B5EDB-4343-266F-C2EB-D65808E6ABCD}"/>
              </a:ext>
            </a:extLst>
          </p:cNvPr>
          <p:cNvSpPr txBox="1"/>
          <p:nvPr/>
        </p:nvSpPr>
        <p:spPr>
          <a:xfrm>
            <a:off x="8856627" y="4661838"/>
            <a:ext cx="1508746" cy="646331"/>
          </a:xfrm>
          <a:prstGeom prst="rect">
            <a:avLst/>
          </a:prstGeom>
          <a:noFill/>
        </p:spPr>
        <p:txBody>
          <a:bodyPr wrap="none" rtlCol="0">
            <a:spAutoFit/>
          </a:bodyPr>
          <a:lstStyle/>
          <a:p>
            <a:r>
              <a:rPr kumimoji="1" lang="ja-JP" altLang="en-US" dirty="0">
                <a:latin typeface="BIZ UDPゴシック" panose="020B0400000000000000" pitchFamily="50" charset="-128"/>
                <a:ea typeface="BIZ UDPゴシック" panose="020B0400000000000000" pitchFamily="50" charset="-128"/>
              </a:rPr>
              <a:t>道はまっすぐ</a:t>
            </a: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ではない</a:t>
            </a:r>
          </a:p>
        </p:txBody>
      </p:sp>
      <p:sp>
        <p:nvSpPr>
          <p:cNvPr id="15" name="テキスト ボックス 14">
            <a:extLst>
              <a:ext uri="{FF2B5EF4-FFF2-40B4-BE49-F238E27FC236}">
                <a16:creationId xmlns:a16="http://schemas.microsoft.com/office/drawing/2014/main" id="{189BB33A-9482-7C07-30A1-CA96EB4050AD}"/>
              </a:ext>
            </a:extLst>
          </p:cNvPr>
          <p:cNvSpPr txBox="1"/>
          <p:nvPr/>
        </p:nvSpPr>
        <p:spPr>
          <a:xfrm>
            <a:off x="8836388" y="3642204"/>
            <a:ext cx="2031325" cy="369332"/>
          </a:xfrm>
          <a:prstGeom prst="rect">
            <a:avLst/>
          </a:prstGeom>
          <a:noFill/>
        </p:spPr>
        <p:txBody>
          <a:bodyPr wrap="none" rtlCol="0">
            <a:spAutoFit/>
          </a:bodyPr>
          <a:lstStyle/>
          <a:p>
            <a:r>
              <a:rPr kumimoji="1" lang="ja-JP" altLang="en-US" dirty="0">
                <a:latin typeface="BIZ UDPゴシック" panose="020B0400000000000000" pitchFamily="50" charset="-128"/>
                <a:ea typeface="BIZ UDPゴシック" panose="020B0400000000000000" pitchFamily="50" charset="-128"/>
              </a:rPr>
              <a:t>目標に向かって！</a:t>
            </a:r>
          </a:p>
        </p:txBody>
      </p:sp>
      <p:sp>
        <p:nvSpPr>
          <p:cNvPr id="16" name="テキスト ボックス 15">
            <a:extLst>
              <a:ext uri="{FF2B5EF4-FFF2-40B4-BE49-F238E27FC236}">
                <a16:creationId xmlns:a16="http://schemas.microsoft.com/office/drawing/2014/main" id="{4BA375AD-479B-A2BD-E707-091B417152D1}"/>
              </a:ext>
            </a:extLst>
          </p:cNvPr>
          <p:cNvSpPr txBox="1"/>
          <p:nvPr/>
        </p:nvSpPr>
        <p:spPr>
          <a:xfrm>
            <a:off x="756454" y="3666565"/>
            <a:ext cx="7290266" cy="1077218"/>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お客様に安心して情報システムを御利用いただくために、私たち一人一人が情報サービス提供者としての自覚を持って誠実に仕事に取組み、 日々たゆまぬ研鑽を積みながらも、情報システムに関わる仕事を天職と考えて能動的に仕事を進めていきます。</a:t>
            </a:r>
          </a:p>
        </p:txBody>
      </p:sp>
      <p:sp>
        <p:nvSpPr>
          <p:cNvPr id="17" name="正方形/長方形 16">
            <a:extLst>
              <a:ext uri="{FF2B5EF4-FFF2-40B4-BE49-F238E27FC236}">
                <a16:creationId xmlns:a16="http://schemas.microsoft.com/office/drawing/2014/main" id="{E8444C08-C1A7-C8B5-D01E-C82DA2E92441}"/>
              </a:ext>
            </a:extLst>
          </p:cNvPr>
          <p:cNvSpPr/>
          <p:nvPr/>
        </p:nvSpPr>
        <p:spPr>
          <a:xfrm>
            <a:off x="267629" y="3005352"/>
            <a:ext cx="8342971" cy="57986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b="1" dirty="0">
                <a:solidFill>
                  <a:schemeClr val="bg1"/>
                </a:solidFill>
                <a:latin typeface="BIZ UDPゴシック" panose="020B0400000000000000" pitchFamily="50" charset="-128"/>
                <a:ea typeface="BIZ UDPゴシック" panose="020B0400000000000000" pitchFamily="50" charset="-128"/>
              </a:rPr>
              <a:t>「情報システムの仕事をさせていただけることが一番の幸せ」と考える宮大工集団</a:t>
            </a:r>
          </a:p>
        </p:txBody>
      </p:sp>
      <p:sp>
        <p:nvSpPr>
          <p:cNvPr id="18" name="テキスト ボックス 17">
            <a:extLst>
              <a:ext uri="{FF2B5EF4-FFF2-40B4-BE49-F238E27FC236}">
                <a16:creationId xmlns:a16="http://schemas.microsoft.com/office/drawing/2014/main" id="{401BC675-4C0E-3C78-4FD2-A3A042CE31A1}"/>
              </a:ext>
            </a:extLst>
          </p:cNvPr>
          <p:cNvSpPr txBox="1"/>
          <p:nvPr/>
        </p:nvSpPr>
        <p:spPr>
          <a:xfrm rot="20075511">
            <a:off x="-87915" y="2888046"/>
            <a:ext cx="1133644" cy="369332"/>
          </a:xfrm>
          <a:prstGeom prst="rect">
            <a:avLst/>
          </a:prstGeom>
          <a:noFill/>
        </p:spPr>
        <p:txBody>
          <a:bodyPr wrap="none" rtlCol="0">
            <a:spAutoFit/>
          </a:bodyPr>
          <a:lstStyle/>
          <a:p>
            <a:r>
              <a:rPr kumimoji="1" lang="ja-JP" altLang="en-US" dirty="0">
                <a:ln w="0"/>
                <a:solidFill>
                  <a:schemeClr val="accent1"/>
                </a:solidFill>
                <a:effectLst>
                  <a:outerShdw blurRad="38100" dist="25400" dir="5400000" algn="ctr" rotWithShape="0">
                    <a:srgbClr val="6E747A">
                      <a:alpha val="43000"/>
                    </a:srgbClr>
                  </a:outerShdw>
                </a:effectLst>
                <a:latin typeface="BIZ UDPゴシック" panose="020B0400000000000000" pitchFamily="50" charset="-128"/>
                <a:ea typeface="BIZ UDPゴシック" panose="020B0400000000000000" pitchFamily="50" charset="-128"/>
              </a:rPr>
              <a:t>会社方針</a:t>
            </a:r>
          </a:p>
        </p:txBody>
      </p:sp>
      <p:sp>
        <p:nvSpPr>
          <p:cNvPr id="19" name="正方形/長方形 18">
            <a:extLst>
              <a:ext uri="{FF2B5EF4-FFF2-40B4-BE49-F238E27FC236}">
                <a16:creationId xmlns:a16="http://schemas.microsoft.com/office/drawing/2014/main" id="{07F808FA-ADB6-A1B1-1394-64D2575ABCA9}"/>
              </a:ext>
            </a:extLst>
          </p:cNvPr>
          <p:cNvSpPr/>
          <p:nvPr/>
        </p:nvSpPr>
        <p:spPr>
          <a:xfrm>
            <a:off x="1310430" y="5151709"/>
            <a:ext cx="7143051" cy="57986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ja-JP" altLang="en-US" b="1" dirty="0">
                <a:solidFill>
                  <a:schemeClr val="bg1"/>
                </a:solidFill>
                <a:latin typeface="BIZ UDPゴシック" panose="020B0400000000000000" pitchFamily="50" charset="-128"/>
                <a:ea typeface="BIZ UDPゴシック" panose="020B0400000000000000" pitchFamily="50" charset="-128"/>
              </a:rPr>
              <a:t>　自身の目指す姿？目標？　　　　　　　　　　　キャリアデザイン</a:t>
            </a:r>
            <a:endParaRPr kumimoji="1" lang="ja-JP" altLang="en-US" b="1" dirty="0">
              <a:solidFill>
                <a:schemeClr val="bg1"/>
              </a:solid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90E5805B-44EE-0854-A8E5-0C3F7B914FC7}"/>
              </a:ext>
            </a:extLst>
          </p:cNvPr>
          <p:cNvSpPr txBox="1"/>
          <p:nvPr/>
        </p:nvSpPr>
        <p:spPr>
          <a:xfrm>
            <a:off x="1898405" y="5819110"/>
            <a:ext cx="6671288" cy="830997"/>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自身がこれから何のために仕事をするのか、</a:t>
            </a:r>
            <a:r>
              <a:rPr kumimoji="1" lang="en-US" altLang="ja-JP" sz="1600" dirty="0">
                <a:latin typeface="BIZ UDPゴシック" panose="020B0400000000000000" pitchFamily="50" charset="-128"/>
                <a:ea typeface="BIZ UDPゴシック" panose="020B0400000000000000" pitchFamily="50" charset="-128"/>
              </a:rPr>
              <a:t>IT</a:t>
            </a:r>
            <a:r>
              <a:rPr kumimoji="1" lang="ja-JP" altLang="en-US" sz="1600" dirty="0">
                <a:latin typeface="BIZ UDPゴシック" panose="020B0400000000000000" pitchFamily="50" charset="-128"/>
                <a:ea typeface="BIZ UDPゴシック" panose="020B0400000000000000" pitchFamily="50" charset="-128"/>
              </a:rPr>
              <a:t>技術を使って何を行いたいのか？</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お金？名誉？奉仕？自己満足？</a:t>
            </a:r>
          </a:p>
        </p:txBody>
      </p:sp>
      <p:sp>
        <p:nvSpPr>
          <p:cNvPr id="21" name="矢印: 右 20">
            <a:extLst>
              <a:ext uri="{FF2B5EF4-FFF2-40B4-BE49-F238E27FC236}">
                <a16:creationId xmlns:a16="http://schemas.microsoft.com/office/drawing/2014/main" id="{90C01D90-D346-FE09-2A99-E7EA8F54401A}"/>
              </a:ext>
            </a:extLst>
          </p:cNvPr>
          <p:cNvSpPr/>
          <p:nvPr/>
        </p:nvSpPr>
        <p:spPr>
          <a:xfrm>
            <a:off x="4638171" y="5304112"/>
            <a:ext cx="487568" cy="320937"/>
          </a:xfrm>
          <a:prstGeom prst="rightArrow">
            <a:avLst/>
          </a:prstGeom>
          <a:ln>
            <a:solidFill>
              <a:schemeClr val="accent6">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latin typeface="BIZ UDPゴシック" panose="020B0400000000000000" pitchFamily="50" charset="-128"/>
              <a:ea typeface="BIZ UDPゴシック" panose="020B0400000000000000" pitchFamily="50" charset="-128"/>
            </a:endParaRPr>
          </a:p>
        </p:txBody>
      </p:sp>
      <p:sp>
        <p:nvSpPr>
          <p:cNvPr id="22" name="テキスト ボックス 21">
            <a:extLst>
              <a:ext uri="{FF2B5EF4-FFF2-40B4-BE49-F238E27FC236}">
                <a16:creationId xmlns:a16="http://schemas.microsoft.com/office/drawing/2014/main" id="{9695B761-4F3D-02CE-5DB7-00D29A3E6D4A}"/>
              </a:ext>
            </a:extLst>
          </p:cNvPr>
          <p:cNvSpPr txBox="1"/>
          <p:nvPr/>
        </p:nvSpPr>
        <p:spPr>
          <a:xfrm>
            <a:off x="8713103" y="5913318"/>
            <a:ext cx="1800493" cy="369332"/>
          </a:xfrm>
          <a:prstGeom prst="rect">
            <a:avLst/>
          </a:prstGeom>
          <a:noFill/>
        </p:spPr>
        <p:txBody>
          <a:bodyPr wrap="none" rtlCol="0">
            <a:spAutoFit/>
          </a:bodyPr>
          <a:lstStyle/>
          <a:p>
            <a:r>
              <a:rPr kumimoji="1" lang="ja-JP" altLang="en-US" dirty="0">
                <a:latin typeface="BIZ UDPゴシック" panose="020B0400000000000000" pitchFamily="50" charset="-128"/>
                <a:ea typeface="BIZ UDPゴシック" panose="020B0400000000000000" pitchFamily="50" charset="-128"/>
              </a:rPr>
              <a:t>何度も変更可能</a:t>
            </a:r>
          </a:p>
        </p:txBody>
      </p:sp>
      <p:sp>
        <p:nvSpPr>
          <p:cNvPr id="23" name="矢印: 下 22">
            <a:extLst>
              <a:ext uri="{FF2B5EF4-FFF2-40B4-BE49-F238E27FC236}">
                <a16:creationId xmlns:a16="http://schemas.microsoft.com/office/drawing/2014/main" id="{A7D26F47-01C4-472C-BE67-A60EC5E26340}"/>
              </a:ext>
            </a:extLst>
          </p:cNvPr>
          <p:cNvSpPr/>
          <p:nvPr/>
        </p:nvSpPr>
        <p:spPr>
          <a:xfrm>
            <a:off x="9130397" y="5410885"/>
            <a:ext cx="958530" cy="369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86B43AD7-ACD6-C64B-D88D-253D47263AC8}"/>
              </a:ext>
            </a:extLst>
          </p:cNvPr>
          <p:cNvSpPr txBox="1"/>
          <p:nvPr/>
        </p:nvSpPr>
        <p:spPr>
          <a:xfrm rot="20075511">
            <a:off x="901918" y="4984457"/>
            <a:ext cx="1107996" cy="369332"/>
          </a:xfrm>
          <a:prstGeom prst="rect">
            <a:avLst/>
          </a:prstGeom>
          <a:noFill/>
        </p:spPr>
        <p:txBody>
          <a:bodyPr wrap="none" rtlCol="0">
            <a:spAutoFit/>
          </a:bodyPr>
          <a:lstStyle/>
          <a:p>
            <a:r>
              <a:rPr kumimoji="1" lang="ja-JP" altLang="en-US" dirty="0">
                <a:ln w="0"/>
                <a:solidFill>
                  <a:schemeClr val="accent1"/>
                </a:solidFill>
                <a:effectLst>
                  <a:outerShdw blurRad="38100" dist="25400" dir="5400000" algn="ctr" rotWithShape="0">
                    <a:srgbClr val="6E747A">
                      <a:alpha val="43000"/>
                    </a:srgbClr>
                  </a:outerShdw>
                </a:effectLst>
                <a:latin typeface="BIZ UDPゴシック" panose="020B0400000000000000" pitchFamily="50" charset="-128"/>
                <a:ea typeface="BIZ UDPゴシック" panose="020B0400000000000000" pitchFamily="50" charset="-128"/>
              </a:rPr>
              <a:t>個人方針</a:t>
            </a:r>
          </a:p>
        </p:txBody>
      </p:sp>
      <p:pic>
        <p:nvPicPr>
          <p:cNvPr id="25" name="Picture 6" descr="無料イラスト かわいいフリー素材集: 将来のことを考える人のイラスト（女性）">
            <a:extLst>
              <a:ext uri="{FF2B5EF4-FFF2-40B4-BE49-F238E27FC236}">
                <a16:creationId xmlns:a16="http://schemas.microsoft.com/office/drawing/2014/main" id="{2A1B94E4-1C1C-3BAD-F489-51B3A847B85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7827" y="5429260"/>
            <a:ext cx="1463872" cy="1355902"/>
          </a:xfrm>
          <a:prstGeom prst="rect">
            <a:avLst/>
          </a:prstGeom>
          <a:noFill/>
          <a:extLst>
            <a:ext uri="{909E8E84-426E-40DD-AFC4-6F175D3DCCD1}">
              <a14:hiddenFill xmlns:a14="http://schemas.microsoft.com/office/drawing/2010/main">
                <a:solidFill>
                  <a:srgbClr val="FFFFFF"/>
                </a:solidFill>
              </a14:hiddenFill>
            </a:ext>
          </a:extLst>
        </p:spPr>
      </p:pic>
      <p:sp>
        <p:nvSpPr>
          <p:cNvPr id="26" name="正方形/長方形 25">
            <a:extLst>
              <a:ext uri="{FF2B5EF4-FFF2-40B4-BE49-F238E27FC236}">
                <a16:creationId xmlns:a16="http://schemas.microsoft.com/office/drawing/2014/main" id="{6DA20833-2DF8-DC07-1E59-48A8BFD9A5FA}"/>
              </a:ext>
            </a:extLst>
          </p:cNvPr>
          <p:cNvSpPr/>
          <p:nvPr/>
        </p:nvSpPr>
        <p:spPr>
          <a:xfrm>
            <a:off x="8776321" y="3005352"/>
            <a:ext cx="3200230" cy="3428974"/>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BIZ UDPゴシック" panose="020B0400000000000000" pitchFamily="50" charset="-128"/>
              <a:ea typeface="BIZ UDPゴシック" panose="020B0400000000000000" pitchFamily="50" charset="-128"/>
            </a:endParaRPr>
          </a:p>
        </p:txBody>
      </p:sp>
      <p:cxnSp>
        <p:nvCxnSpPr>
          <p:cNvPr id="27" name="直線コネクタ 26">
            <a:extLst>
              <a:ext uri="{FF2B5EF4-FFF2-40B4-BE49-F238E27FC236}">
                <a16:creationId xmlns:a16="http://schemas.microsoft.com/office/drawing/2014/main" id="{18F859F0-24C2-2F08-0DFC-2AE1AA3AC015}"/>
              </a:ext>
            </a:extLst>
          </p:cNvPr>
          <p:cNvCxnSpPr>
            <a:cxnSpLocks/>
          </p:cNvCxnSpPr>
          <p:nvPr/>
        </p:nvCxnSpPr>
        <p:spPr>
          <a:xfrm flipV="1">
            <a:off x="8453481" y="3046652"/>
            <a:ext cx="322840" cy="210505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AC2F034-5489-B904-599F-4799FE80C913}"/>
              </a:ext>
            </a:extLst>
          </p:cNvPr>
          <p:cNvCxnSpPr>
            <a:cxnSpLocks/>
          </p:cNvCxnSpPr>
          <p:nvPr/>
        </p:nvCxnSpPr>
        <p:spPr>
          <a:xfrm>
            <a:off x="8428748" y="5716320"/>
            <a:ext cx="378809" cy="70164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379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1-1-4.</a:t>
            </a:r>
            <a:r>
              <a:rPr lang="ja-JP" altLang="en-US" dirty="0"/>
              <a:t>キャリアデザイン</a:t>
            </a:r>
            <a:endParaRPr lang="en-US" altLang="ja-JP" dirty="0"/>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ja-JP" altLang="en-US"/>
              <a:t>キャリアデザインは、個人の進む道</a:t>
            </a:r>
            <a:endParaRPr lang="en-US" altLang="ja-JP"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1302114"/>
            <a:ext cx="11344390" cy="15281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ja-JP" altLang="en-US"/>
              <a:t>キャリアデザインを考えることで、３年後、５年後、１０年後の自分を想像しやすくなると思います。</a:t>
            </a:r>
            <a:endParaRPr lang="en-US" altLang="ja-JP"/>
          </a:p>
          <a:p>
            <a:r>
              <a:rPr lang="ja-JP" altLang="en-US"/>
              <a:t>なりたい自分を想像することで、自分に足りないものが何で、足りないものを身に着けるためにどう行動すればよいか、目標とやるべきことが明確になります。</a:t>
            </a:r>
            <a:endParaRPr lang="en-US" altLang="ja-JP"/>
          </a:p>
          <a:p>
            <a:r>
              <a:rPr lang="ja-JP" altLang="en-US"/>
              <a:t>ここでは、キャリアデザインを設計し、今後の自分の道筋を決めます。</a:t>
            </a:r>
            <a:r>
              <a:rPr lang="en-US" altLang="ja-JP"/>
              <a:t>(</a:t>
            </a:r>
            <a:r>
              <a:rPr lang="ja-JP" altLang="en-US"/>
              <a:t>変更はいつでも</a:t>
            </a:r>
            <a:r>
              <a:rPr lang="en-US" altLang="ja-JP"/>
              <a:t>ok</a:t>
            </a:r>
            <a:r>
              <a:rPr lang="ja-JP" altLang="en-US"/>
              <a:t>！</a:t>
            </a:r>
            <a:r>
              <a:rPr lang="en-US" altLang="ja-JP"/>
              <a:t>)</a:t>
            </a:r>
          </a:p>
        </p:txBody>
      </p:sp>
      <p:sp>
        <p:nvSpPr>
          <p:cNvPr id="2" name="テキスト ボックス 1">
            <a:extLst>
              <a:ext uri="{FF2B5EF4-FFF2-40B4-BE49-F238E27FC236}">
                <a16:creationId xmlns:a16="http://schemas.microsoft.com/office/drawing/2014/main" id="{184A5784-19C9-91B3-52BE-F37A021327BF}"/>
              </a:ext>
            </a:extLst>
          </p:cNvPr>
          <p:cNvSpPr txBox="1"/>
          <p:nvPr/>
        </p:nvSpPr>
        <p:spPr>
          <a:xfrm>
            <a:off x="561860" y="3724345"/>
            <a:ext cx="11344389" cy="2462213"/>
          </a:xfrm>
          <a:prstGeom prst="rect">
            <a:avLst/>
          </a:prstGeom>
          <a:noFill/>
        </p:spPr>
        <p:txBody>
          <a:bodyPr wrap="square" rtlCol="0">
            <a:spAutoFit/>
          </a:bodyPr>
          <a:lstStyle/>
          <a:p>
            <a:r>
              <a:rPr kumimoji="1" lang="ja-JP" altLang="en-US" sz="1400"/>
              <a:t>キャリアデザインは、将来のなりたい自分を実現するために、職業人生（キャリア）を主体的に設計していきます。</a:t>
            </a:r>
          </a:p>
          <a:p>
            <a:endParaRPr kumimoji="1" lang="ja-JP" altLang="en-US" sz="1400"/>
          </a:p>
          <a:p>
            <a:r>
              <a:rPr kumimoji="1" lang="ja-JP" altLang="en-US" sz="1400"/>
              <a:t>目標となる姿が明確であれば、そのためにどのようなスキルや能力を獲得する必要があり、どのような行動をとっていけばいいのか、具体的な計画が立てられます。</a:t>
            </a:r>
          </a:p>
          <a:p>
            <a:r>
              <a:rPr kumimoji="1" lang="ja-JP" altLang="en-US" sz="1400"/>
              <a:t>具体的な計画があれば、計画に沿って行動しやすくなります。行動できればその先にある理想の自分像を実現できる日が来るでしょう。</a:t>
            </a:r>
          </a:p>
          <a:p>
            <a:endParaRPr kumimoji="1" lang="ja-JP" altLang="en-US" sz="1400"/>
          </a:p>
          <a:p>
            <a:r>
              <a:rPr kumimoji="1" lang="ja-JP" altLang="en-US" sz="1400"/>
              <a:t>キャリアデザインの設計が難しい場合は、キャリアのプロである転職エージェントに相談するのもおすすめです。客観的立場から的確なキャリアアドバイスをもらうことができます。</a:t>
            </a:r>
          </a:p>
          <a:p>
            <a:endParaRPr kumimoji="1" lang="ja-JP" altLang="en-US" sz="1400"/>
          </a:p>
          <a:p>
            <a:r>
              <a:rPr kumimoji="1" lang="ja-JP" altLang="en-US" sz="1400"/>
              <a:t>将来なりたい自分を実現し、仕事もプライベートも充実した人生を送るためにも、ときには柔軟に見直しながらキャリアデザインを考えていきましょう。</a:t>
            </a:r>
          </a:p>
        </p:txBody>
      </p:sp>
      <p:sp>
        <p:nvSpPr>
          <p:cNvPr id="3" name="テキスト ボックス 2">
            <a:extLst>
              <a:ext uri="{FF2B5EF4-FFF2-40B4-BE49-F238E27FC236}">
                <a16:creationId xmlns:a16="http://schemas.microsoft.com/office/drawing/2014/main" id="{B8FA22EA-E24B-2440-B5C0-B1C495F3A527}"/>
              </a:ext>
            </a:extLst>
          </p:cNvPr>
          <p:cNvSpPr txBox="1"/>
          <p:nvPr/>
        </p:nvSpPr>
        <p:spPr>
          <a:xfrm>
            <a:off x="560500" y="2915955"/>
            <a:ext cx="11344389" cy="64633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a:solidFill>
                  <a:srgbClr val="FF0000"/>
                </a:solidFill>
              </a:rPr>
              <a:t>キャリアデザインを行うことで「ぶれない自分」を作ることができます。</a:t>
            </a:r>
            <a:endParaRPr kumimoji="1" lang="en-US" altLang="ja-JP">
              <a:solidFill>
                <a:srgbClr val="FF0000"/>
              </a:solidFill>
            </a:endParaRPr>
          </a:p>
          <a:p>
            <a:r>
              <a:rPr kumimoji="1" lang="ja-JP" altLang="en-US">
                <a:solidFill>
                  <a:srgbClr val="FF0000"/>
                </a:solidFill>
              </a:rPr>
              <a:t>自身が誇れる幹を作ってから、枝葉（関連知識）を増やすことによって、幅広い知識・技術力を持つことができます。</a:t>
            </a:r>
          </a:p>
        </p:txBody>
      </p:sp>
    </p:spTree>
    <p:extLst>
      <p:ext uri="{BB962C8B-B14F-4D97-AF65-F5344CB8AC3E}">
        <p14:creationId xmlns:p14="http://schemas.microsoft.com/office/powerpoint/2010/main" val="4154139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sp>
        <p:nvSpPr>
          <p:cNvPr id="7" name="コンテンツ プレースホルダー 6">
            <a:extLst>
              <a:ext uri="{FF2B5EF4-FFF2-40B4-BE49-F238E27FC236}">
                <a16:creationId xmlns:a16="http://schemas.microsoft.com/office/drawing/2014/main" id="{2C3E58B2-BDDD-367A-EDE6-0A04C76A00CD}"/>
              </a:ext>
            </a:extLst>
          </p:cNvPr>
          <p:cNvSpPr>
            <a:spLocks noGrp="1"/>
          </p:cNvSpPr>
          <p:nvPr>
            <p:ph idx="1"/>
          </p:nvPr>
        </p:nvSpPr>
        <p:spPr/>
        <p:txBody>
          <a:bodyPr/>
          <a:lstStyle/>
          <a:p>
            <a:r>
              <a:rPr lang="ja-JP" altLang="en-US"/>
              <a:t>キャリアデザインとは、将来のなりたい自分を実現するために職業人生（キャリア）を主体的に設計・構築することです。</a:t>
            </a:r>
          </a:p>
          <a:p>
            <a:endParaRPr lang="ja-JP" altLang="en-US"/>
          </a:p>
          <a:p>
            <a:r>
              <a:rPr lang="ja-JP" altLang="en-US"/>
              <a:t>キャリアデザインは昨今の日本の雇用状況の変化を受け、キャリアについて自律的に考えていく必要性が生まれたことにより、注目されるようになりました。</a:t>
            </a:r>
          </a:p>
          <a:p>
            <a:endParaRPr lang="ja-JP" altLang="en-US"/>
          </a:p>
          <a:p>
            <a:r>
              <a:rPr lang="ja-JP" altLang="en-US"/>
              <a:t>キャリアデザインは会社や上司に決定されるものではなく、自分自身で設計しなくてはなりません。そのためには自己理解を深め、今後どのようなキャリアを築いていきたいか、明確化する必要があります。</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キャリアデザインとは</a:t>
            </a:r>
            <a:endParaRPr lang="ja-JP" altLang="en-US" dirty="0"/>
          </a:p>
        </p:txBody>
      </p:sp>
      <p:pic>
        <p:nvPicPr>
          <p:cNvPr id="5122" name="Picture 2" descr="キャリアデザインの設計方法とポイントを解説-type転職エージェント">
            <a:extLst>
              <a:ext uri="{FF2B5EF4-FFF2-40B4-BE49-F238E27FC236}">
                <a16:creationId xmlns:a16="http://schemas.microsoft.com/office/drawing/2014/main" id="{02D5C6D1-4322-BC2C-F0C9-BC98A9DF0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21761"/>
            <a:ext cx="5140569" cy="2570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199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キャリアプランやキャリアパス、キャリア形成との違い</a:t>
            </a:r>
            <a:endParaRPr lang="ja-JP" altLang="en-US" dirty="0"/>
          </a:p>
        </p:txBody>
      </p:sp>
      <p:sp>
        <p:nvSpPr>
          <p:cNvPr id="2" name="テキスト ボックス 1">
            <a:extLst>
              <a:ext uri="{FF2B5EF4-FFF2-40B4-BE49-F238E27FC236}">
                <a16:creationId xmlns:a16="http://schemas.microsoft.com/office/drawing/2014/main" id="{E6C00244-C537-79B6-BC2A-F2957FCEE9BC}"/>
              </a:ext>
            </a:extLst>
          </p:cNvPr>
          <p:cNvSpPr txBox="1"/>
          <p:nvPr/>
        </p:nvSpPr>
        <p:spPr>
          <a:xfrm>
            <a:off x="656823" y="1468192"/>
            <a:ext cx="11153104" cy="523220"/>
          </a:xfrm>
          <a:prstGeom prst="rect">
            <a:avLst/>
          </a:prstGeom>
          <a:noFill/>
        </p:spPr>
        <p:txBody>
          <a:bodyPr wrap="square" rtlCol="0">
            <a:spAutoFit/>
          </a:bodyPr>
          <a:lstStyle/>
          <a:p>
            <a:r>
              <a:rPr kumimoji="1" lang="ja-JP" altLang="en-US" sz="1400"/>
              <a:t>キャリアデザインと似た言葉に、キャリアプランやキャリアパス、キャリア形成がありますが、それぞれの意味は異なります。いずれも自分のキャリアを考える上で大事なキーワードなので、違いを理解しておきましょう。</a:t>
            </a:r>
          </a:p>
        </p:txBody>
      </p:sp>
      <p:graphicFrame>
        <p:nvGraphicFramePr>
          <p:cNvPr id="3" name="表 2">
            <a:extLst>
              <a:ext uri="{FF2B5EF4-FFF2-40B4-BE49-F238E27FC236}">
                <a16:creationId xmlns:a16="http://schemas.microsoft.com/office/drawing/2014/main" id="{C38A433B-A651-9995-7E61-A465C6620493}"/>
              </a:ext>
            </a:extLst>
          </p:cNvPr>
          <p:cNvGraphicFramePr>
            <a:graphicFrameLocks noGrp="1"/>
          </p:cNvGraphicFramePr>
          <p:nvPr>
            <p:extLst>
              <p:ext uri="{D42A27DB-BD31-4B8C-83A1-F6EECF244321}">
                <p14:modId xmlns:p14="http://schemas.microsoft.com/office/powerpoint/2010/main" val="714499190"/>
              </p:ext>
            </p:extLst>
          </p:nvPr>
        </p:nvGraphicFramePr>
        <p:xfrm>
          <a:off x="756991" y="2257102"/>
          <a:ext cx="11052936" cy="3632200"/>
        </p:xfrm>
        <a:graphic>
          <a:graphicData uri="http://schemas.openxmlformats.org/drawingml/2006/table">
            <a:tbl>
              <a:tblPr firstRow="1" bandRow="1">
                <a:tableStyleId>{5C22544A-7EE6-4342-B048-85BDC9FD1C3A}</a:tableStyleId>
              </a:tblPr>
              <a:tblGrid>
                <a:gridCol w="1831663">
                  <a:extLst>
                    <a:ext uri="{9D8B030D-6E8A-4147-A177-3AD203B41FA5}">
                      <a16:colId xmlns:a16="http://schemas.microsoft.com/office/drawing/2014/main" val="2816501892"/>
                    </a:ext>
                  </a:extLst>
                </a:gridCol>
                <a:gridCol w="9221273">
                  <a:extLst>
                    <a:ext uri="{9D8B030D-6E8A-4147-A177-3AD203B41FA5}">
                      <a16:colId xmlns:a16="http://schemas.microsoft.com/office/drawing/2014/main" val="1519834178"/>
                    </a:ext>
                  </a:extLst>
                </a:gridCol>
              </a:tblGrid>
              <a:tr h="370840">
                <a:tc>
                  <a:txBody>
                    <a:bodyPr/>
                    <a:lstStyle/>
                    <a:p>
                      <a:endParaRPr kumimoji="1" lang="ja-JP" altLang="en-US" sz="1400"/>
                    </a:p>
                  </a:txBody>
                  <a:tcPr/>
                </a:tc>
                <a:tc>
                  <a:txBody>
                    <a:bodyPr/>
                    <a:lstStyle/>
                    <a:p>
                      <a:pPr algn="ctr"/>
                      <a:r>
                        <a:rPr kumimoji="1" lang="ja-JP" altLang="en-US" sz="1400"/>
                        <a:t>説明</a:t>
                      </a:r>
                    </a:p>
                  </a:txBody>
                  <a:tcPr/>
                </a:tc>
                <a:extLst>
                  <a:ext uri="{0D108BD9-81ED-4DB2-BD59-A6C34878D82A}">
                    <a16:rowId xmlns:a16="http://schemas.microsoft.com/office/drawing/2014/main" val="2482742848"/>
                  </a:ext>
                </a:extLst>
              </a:tr>
              <a:tr h="370840">
                <a:tc>
                  <a:txBody>
                    <a:bodyPr/>
                    <a:lstStyle/>
                    <a:p>
                      <a:r>
                        <a:rPr kumimoji="1" lang="ja-JP" altLang="en-US" sz="1400"/>
                        <a:t>キャリアプラン</a:t>
                      </a:r>
                    </a:p>
                  </a:txBody>
                  <a:tcPr/>
                </a:tc>
                <a:tc>
                  <a:txBody>
                    <a:bodyPr/>
                    <a:lstStyle/>
                    <a:p>
                      <a:r>
                        <a:rPr kumimoji="1" lang="ja-JP" altLang="en-US" sz="1400"/>
                        <a:t>「キャリアプラン（</a:t>
                      </a:r>
                      <a:r>
                        <a:rPr kumimoji="1" lang="en-US" altLang="ja-JP" sz="1400"/>
                        <a:t>Career Plan</a:t>
                      </a:r>
                      <a:r>
                        <a:rPr kumimoji="1" lang="ja-JP" altLang="en-US" sz="1400"/>
                        <a:t>）」を直訳すると、「職歴の計画」となります。つまり、「これからの人生でどのような仕事をしていきたいか」をプランニングすることを意味します。キャリアデザインがプライベートも含めて考えるのに対し、キャリアプランは仕事にフォーカスするのが大きな違いです。今後やりたい仕事や理想の働き方を目標として設定し、それを達成するために何をするかを計画します。</a:t>
                      </a:r>
                    </a:p>
                  </a:txBody>
                  <a:tcPr/>
                </a:tc>
                <a:extLst>
                  <a:ext uri="{0D108BD9-81ED-4DB2-BD59-A6C34878D82A}">
                    <a16:rowId xmlns:a16="http://schemas.microsoft.com/office/drawing/2014/main" val="31649049"/>
                  </a:ext>
                </a:extLst>
              </a:tr>
              <a:tr h="370840">
                <a:tc>
                  <a:txBody>
                    <a:bodyPr/>
                    <a:lstStyle/>
                    <a:p>
                      <a:r>
                        <a:rPr kumimoji="1" lang="ja-JP" altLang="en-US" sz="1400"/>
                        <a:t>キャリアパス</a:t>
                      </a:r>
                    </a:p>
                  </a:txBody>
                  <a:tcPr/>
                </a:tc>
                <a:tc>
                  <a:txBody>
                    <a:bodyPr/>
                    <a:lstStyle/>
                    <a:p>
                      <a:r>
                        <a:rPr kumimoji="1" lang="ja-JP" altLang="en-US" sz="1400"/>
                        <a:t>英語で「キャリア（</a:t>
                      </a:r>
                      <a:r>
                        <a:rPr kumimoji="1" lang="en-US" altLang="ja-JP" sz="1400"/>
                        <a:t>Career</a:t>
                      </a:r>
                      <a:r>
                        <a:rPr kumimoji="1" lang="ja-JP" altLang="en-US" sz="1400"/>
                        <a:t>）」は「経歴・職歴」、「パス（</a:t>
                      </a:r>
                      <a:r>
                        <a:rPr kumimoji="1" lang="en-US" altLang="ja-JP" sz="1400"/>
                        <a:t>Path</a:t>
                      </a:r>
                      <a:r>
                        <a:rPr kumimoji="1" lang="ja-JP" altLang="en-US" sz="1400"/>
                        <a:t>）」は「道」です。つまりキャリアパスとは、目標とする職務や職位に辿り着くまでの道筋を意味します。キャリアデザインやキャリアプランでは転職や独立なども含めた職歴をプランニングしますが、キャリアパスは一つの企業内での出世や昇進のルートを示すものであり、主に企業が社員に提示します。</a:t>
                      </a:r>
                    </a:p>
                  </a:txBody>
                  <a:tcPr/>
                </a:tc>
                <a:extLst>
                  <a:ext uri="{0D108BD9-81ED-4DB2-BD59-A6C34878D82A}">
                    <a16:rowId xmlns:a16="http://schemas.microsoft.com/office/drawing/2014/main" val="2968390579"/>
                  </a:ext>
                </a:extLst>
              </a:tr>
              <a:tr h="370840">
                <a:tc>
                  <a:txBody>
                    <a:bodyPr/>
                    <a:lstStyle/>
                    <a:p>
                      <a:r>
                        <a:rPr kumimoji="1" lang="ja-JP" altLang="en-US" sz="1400"/>
                        <a:t>キャリア形成</a:t>
                      </a:r>
                    </a:p>
                  </a:txBody>
                  <a:tcPr/>
                </a:tc>
                <a:tc>
                  <a:txBody>
                    <a:bodyPr/>
                    <a:lstStyle/>
                    <a:p>
                      <a:r>
                        <a:rPr kumimoji="1" lang="ja-JP" altLang="en-US" sz="1400"/>
                        <a:t>キャリア形成とは、なりたい自分に向かって進んでいくうえで必要なスキルを獲得していくことです。キャリアデザインで立てた人生計画を実現するために、勉強して資格を取得したり、経験を積み重ねたりして自己実現を図ります。</a:t>
                      </a:r>
                    </a:p>
                    <a:p>
                      <a:endParaRPr kumimoji="1" lang="ja-JP" altLang="en-US" sz="1400"/>
                    </a:p>
                    <a:p>
                      <a:r>
                        <a:rPr kumimoji="1" lang="ja-JP" altLang="en-US" sz="1400"/>
                        <a:t>キャリア形成は早い段階で考えておく必要があります。なぜなら、自分が望む人生を実現するにはどのようなスキルが必要なのか考え、早めにスキル獲得のための行動をとることができれば、その後の計画実現がスムーズになるからです。</a:t>
                      </a:r>
                    </a:p>
                  </a:txBody>
                  <a:tcPr/>
                </a:tc>
                <a:extLst>
                  <a:ext uri="{0D108BD9-81ED-4DB2-BD59-A6C34878D82A}">
                    <a16:rowId xmlns:a16="http://schemas.microsoft.com/office/drawing/2014/main" val="841966586"/>
                  </a:ext>
                </a:extLst>
              </a:tr>
            </a:tbl>
          </a:graphicData>
        </a:graphic>
      </p:graphicFrame>
    </p:spTree>
    <p:extLst>
      <p:ext uri="{BB962C8B-B14F-4D97-AF65-F5344CB8AC3E}">
        <p14:creationId xmlns:p14="http://schemas.microsoft.com/office/powerpoint/2010/main" val="2506422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キャリアデザインの必要性</a:t>
            </a:r>
            <a:endParaRPr lang="ja-JP" altLang="en-US" dirty="0"/>
          </a:p>
        </p:txBody>
      </p:sp>
      <p:sp>
        <p:nvSpPr>
          <p:cNvPr id="2" name="テキスト ボックス 1">
            <a:extLst>
              <a:ext uri="{FF2B5EF4-FFF2-40B4-BE49-F238E27FC236}">
                <a16:creationId xmlns:a16="http://schemas.microsoft.com/office/drawing/2014/main" id="{4E286B2C-2638-4267-4C16-D848EEC0B650}"/>
              </a:ext>
            </a:extLst>
          </p:cNvPr>
          <p:cNvSpPr txBox="1"/>
          <p:nvPr/>
        </p:nvSpPr>
        <p:spPr>
          <a:xfrm>
            <a:off x="463392" y="1302114"/>
            <a:ext cx="8740920" cy="5078313"/>
          </a:xfrm>
          <a:prstGeom prst="rect">
            <a:avLst/>
          </a:prstGeom>
          <a:noFill/>
        </p:spPr>
        <p:txBody>
          <a:bodyPr wrap="square" rtlCol="0">
            <a:spAutoFit/>
          </a:bodyPr>
          <a:lstStyle/>
          <a:p>
            <a:r>
              <a:rPr kumimoji="1" lang="ja-JP" altLang="en-US"/>
              <a:t>キャリアデザインが求められる背景には、社会情勢や企業、働く人の意識や価値観が多様化したことが挙げられます。</a:t>
            </a:r>
          </a:p>
          <a:p>
            <a:endParaRPr kumimoji="1" lang="ja-JP" altLang="en-US"/>
          </a:p>
          <a:p>
            <a:r>
              <a:rPr kumimoji="1" lang="ja-JP" altLang="en-US"/>
              <a:t>実際に終身雇用制度や年功序列制度などを導入している会社が少なくなったことで、人材の流動性が高まっています。それにともない複数回の転職も珍しくなくなり、学歴や職歴よりもスキルや能力が重視される雇用へと変化してきているのが昨今の傾向です。</a:t>
            </a:r>
          </a:p>
          <a:p>
            <a:r>
              <a:rPr kumimoji="1" lang="ja-JP" altLang="en-US"/>
              <a:t>つまり、キャリアデザインを設計し、実現に必要なスキルや能力をキャリア形成しているかによって、今後の働き方や人生そのものが大きく左右される時代になっているのです。</a:t>
            </a:r>
          </a:p>
          <a:p>
            <a:endParaRPr kumimoji="1" lang="ja-JP" altLang="en-US"/>
          </a:p>
          <a:p>
            <a:r>
              <a:rPr kumimoji="1" lang="ja-JP" altLang="en-US"/>
              <a:t>またキャリアデザインを設計し、自分のスキルや能力、理想像を明確にしておけば、転職にも役立ちます。企業の採用面接では志望動機や転職の理由、入社後の目標などについて質問されますが、キャリアデザインが明確であれば自信を持って一貫性のある回答ができるでしょう。</a:t>
            </a:r>
          </a:p>
          <a:p>
            <a:endParaRPr kumimoji="1" lang="ja-JP" altLang="en-US"/>
          </a:p>
          <a:p>
            <a:r>
              <a:rPr kumimoji="1" lang="ja-JP" altLang="en-US"/>
              <a:t>年功序列や終身雇用といった従来の働き方の概念が崩壊しつつある今、働く人それぞれが自分に合ったキャリアデザインを設計することが重要です。</a:t>
            </a:r>
          </a:p>
        </p:txBody>
      </p:sp>
      <p:pic>
        <p:nvPicPr>
          <p:cNvPr id="4" name="図 3">
            <a:extLst>
              <a:ext uri="{FF2B5EF4-FFF2-40B4-BE49-F238E27FC236}">
                <a16:creationId xmlns:a16="http://schemas.microsoft.com/office/drawing/2014/main" id="{8E32356C-4256-2804-3C39-9E4F183A2732}"/>
              </a:ext>
            </a:extLst>
          </p:cNvPr>
          <p:cNvPicPr>
            <a:picLocks noChangeAspect="1"/>
          </p:cNvPicPr>
          <p:nvPr/>
        </p:nvPicPr>
        <p:blipFill>
          <a:blip r:embed="rId2"/>
          <a:stretch>
            <a:fillRect/>
          </a:stretch>
        </p:blipFill>
        <p:spPr>
          <a:xfrm>
            <a:off x="9204312" y="1302114"/>
            <a:ext cx="2738644" cy="2989896"/>
          </a:xfrm>
          <a:prstGeom prst="rect">
            <a:avLst/>
          </a:prstGeom>
        </p:spPr>
      </p:pic>
    </p:spTree>
    <p:extLst>
      <p:ext uri="{BB962C8B-B14F-4D97-AF65-F5344CB8AC3E}">
        <p14:creationId xmlns:p14="http://schemas.microsoft.com/office/powerpoint/2010/main" val="1553490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キャリアデザインの設計方法</a:t>
            </a:r>
            <a:endParaRPr lang="ja-JP" altLang="en-US" dirty="0"/>
          </a:p>
        </p:txBody>
      </p:sp>
      <p:sp>
        <p:nvSpPr>
          <p:cNvPr id="2" name="テキスト ボックス 1">
            <a:extLst>
              <a:ext uri="{FF2B5EF4-FFF2-40B4-BE49-F238E27FC236}">
                <a16:creationId xmlns:a16="http://schemas.microsoft.com/office/drawing/2014/main" id="{41BEA23C-A64B-D1BA-5172-FEB1DB4836C9}"/>
              </a:ext>
            </a:extLst>
          </p:cNvPr>
          <p:cNvSpPr txBox="1"/>
          <p:nvPr/>
        </p:nvSpPr>
        <p:spPr>
          <a:xfrm>
            <a:off x="682580" y="1365159"/>
            <a:ext cx="11223670" cy="523220"/>
          </a:xfrm>
          <a:prstGeom prst="rect">
            <a:avLst/>
          </a:prstGeom>
          <a:noFill/>
        </p:spPr>
        <p:txBody>
          <a:bodyPr wrap="square" rtlCol="0">
            <a:spAutoFit/>
          </a:bodyPr>
          <a:lstStyle/>
          <a:p>
            <a:r>
              <a:rPr kumimoji="1" lang="ja-JP" altLang="en-US" sz="1400"/>
              <a:t>キャリアデザインを設計するには、「</a:t>
            </a:r>
            <a:r>
              <a:rPr kumimoji="1" lang="en-US" altLang="ja-JP" sz="1400"/>
              <a:t>Can</a:t>
            </a:r>
            <a:r>
              <a:rPr kumimoji="1" lang="ja-JP" altLang="en-US" sz="1400"/>
              <a:t>（できること）」「</a:t>
            </a:r>
            <a:r>
              <a:rPr kumimoji="1" lang="en-US" altLang="ja-JP" sz="1400"/>
              <a:t>Will</a:t>
            </a:r>
            <a:r>
              <a:rPr kumimoji="1" lang="ja-JP" altLang="en-US" sz="1400"/>
              <a:t>（したいこと）」「</a:t>
            </a:r>
            <a:r>
              <a:rPr kumimoji="1" lang="en-US" altLang="ja-JP" sz="1400"/>
              <a:t>Must</a:t>
            </a:r>
            <a:r>
              <a:rPr kumimoji="1" lang="ja-JP" altLang="en-US" sz="1400"/>
              <a:t>（やらなければならないこと）」の</a:t>
            </a:r>
            <a:r>
              <a:rPr kumimoji="1" lang="en-US" altLang="ja-JP" sz="1400"/>
              <a:t>3</a:t>
            </a:r>
            <a:r>
              <a:rPr kumimoji="1" lang="ja-JP" altLang="en-US" sz="1400"/>
              <a:t>つを明らかにする作業が必要となります。それぞれの作業でやるべきことは次の通りです。</a:t>
            </a:r>
          </a:p>
        </p:txBody>
      </p:sp>
      <p:sp>
        <p:nvSpPr>
          <p:cNvPr id="3" name="正方形/長方形 2">
            <a:extLst>
              <a:ext uri="{FF2B5EF4-FFF2-40B4-BE49-F238E27FC236}">
                <a16:creationId xmlns:a16="http://schemas.microsoft.com/office/drawing/2014/main" id="{98DF35BC-8886-1464-426D-F28A2053712A}"/>
              </a:ext>
            </a:extLst>
          </p:cNvPr>
          <p:cNvSpPr/>
          <p:nvPr/>
        </p:nvSpPr>
        <p:spPr>
          <a:xfrm>
            <a:off x="682580" y="2034862"/>
            <a:ext cx="11223670" cy="39924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1400"/>
              <a:t>【</a:t>
            </a:r>
            <a:r>
              <a:rPr kumimoji="1" lang="ja-JP" altLang="en-US" sz="1400"/>
              <a:t>ステップ１</a:t>
            </a:r>
            <a:r>
              <a:rPr kumimoji="1" lang="en-US" altLang="ja-JP" sz="1400"/>
              <a:t>】Can </a:t>
            </a:r>
            <a:r>
              <a:rPr kumimoji="1" lang="ja-JP" altLang="en-US" sz="1400"/>
              <a:t>～自分の現状を知る～</a:t>
            </a:r>
          </a:p>
        </p:txBody>
      </p:sp>
      <p:sp>
        <p:nvSpPr>
          <p:cNvPr id="4" name="テキスト ボックス 3">
            <a:extLst>
              <a:ext uri="{FF2B5EF4-FFF2-40B4-BE49-F238E27FC236}">
                <a16:creationId xmlns:a16="http://schemas.microsoft.com/office/drawing/2014/main" id="{43195F13-BD82-82EE-9E1E-1FBF36B1F5E9}"/>
              </a:ext>
            </a:extLst>
          </p:cNvPr>
          <p:cNvSpPr txBox="1"/>
          <p:nvPr/>
        </p:nvSpPr>
        <p:spPr>
          <a:xfrm>
            <a:off x="682580" y="2523151"/>
            <a:ext cx="11223670" cy="1384995"/>
          </a:xfrm>
          <a:prstGeom prst="rect">
            <a:avLst/>
          </a:prstGeom>
          <a:noFill/>
        </p:spPr>
        <p:txBody>
          <a:bodyPr wrap="square" rtlCol="0">
            <a:spAutoFit/>
          </a:bodyPr>
          <a:lstStyle/>
          <a:p>
            <a:r>
              <a:rPr kumimoji="1" lang="ja-JP" altLang="en-US" sz="1400"/>
              <a:t>まずは「今の自分に何ができるのか」を知ることが大切です。これまでにどんな仕事を経験し、どのような成果を上げて、どんなスキルが身についたのかを振り返り、キャリアの棚卸しをしましょう。</a:t>
            </a:r>
          </a:p>
          <a:p>
            <a:endParaRPr kumimoji="1" lang="ja-JP" altLang="en-US" sz="1400"/>
          </a:p>
          <a:p>
            <a:r>
              <a:rPr kumimoji="1" lang="ja-JP" altLang="en-US" sz="1400"/>
              <a:t>振り返りをする際は、経験、実績、仕事で関わった人、工夫したこと、経験を通じて身についたことなどを、紙に書き出していきます。成功体験や失敗体験、やりがいを感じたことや嫌だったことなども合わせて書き出すと、自分の強みや弱みを整理できます。それぞれの項目を書き込める表を作って書き込んでいくと、情報をまとめやすくなるのでお勧めです。</a:t>
            </a:r>
          </a:p>
        </p:txBody>
      </p:sp>
      <p:sp>
        <p:nvSpPr>
          <p:cNvPr id="7" name="正方形/長方形 6">
            <a:extLst>
              <a:ext uri="{FF2B5EF4-FFF2-40B4-BE49-F238E27FC236}">
                <a16:creationId xmlns:a16="http://schemas.microsoft.com/office/drawing/2014/main" id="{8AD34593-3661-79DA-2813-CD8F96286469}"/>
              </a:ext>
            </a:extLst>
          </p:cNvPr>
          <p:cNvSpPr/>
          <p:nvPr/>
        </p:nvSpPr>
        <p:spPr>
          <a:xfrm>
            <a:off x="2485623" y="4275786"/>
            <a:ext cx="6761408" cy="183346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sz="1400"/>
              <a:t>〈</a:t>
            </a:r>
            <a:r>
              <a:rPr kumimoji="1" lang="ja-JP" altLang="en-US" sz="1400"/>
              <a:t>記入例</a:t>
            </a:r>
            <a:r>
              <a:rPr kumimoji="1" lang="en-US" altLang="ja-JP" sz="1400"/>
              <a:t>〉</a:t>
            </a:r>
          </a:p>
          <a:p>
            <a:r>
              <a:rPr kumimoji="1" lang="ja-JP" altLang="en-US" sz="1400"/>
              <a:t>経験：</a:t>
            </a:r>
            <a:r>
              <a:rPr kumimoji="1" lang="en-US" altLang="ja-JP" sz="1400"/>
              <a:t>Web</a:t>
            </a:r>
            <a:r>
              <a:rPr kumimoji="1" lang="ja-JP" altLang="en-US" sz="1400"/>
              <a:t>サイトの改善企画</a:t>
            </a:r>
          </a:p>
          <a:p>
            <a:r>
              <a:rPr kumimoji="1" lang="ja-JP" altLang="en-US" sz="1400"/>
              <a:t>実績・成果：会員獲得数</a:t>
            </a:r>
            <a:r>
              <a:rPr kumimoji="1" lang="en-US" altLang="ja-JP" sz="1400"/>
              <a:t>10</a:t>
            </a:r>
            <a:r>
              <a:rPr kumimoji="1" lang="ja-JP" altLang="en-US" sz="1400"/>
              <a:t>万人→</a:t>
            </a:r>
            <a:r>
              <a:rPr kumimoji="1" lang="en-US" altLang="ja-JP" sz="1400"/>
              <a:t>15</a:t>
            </a:r>
            <a:r>
              <a:rPr kumimoji="1" lang="ja-JP" altLang="en-US" sz="1400"/>
              <a:t>万人（前年比</a:t>
            </a:r>
            <a:r>
              <a:rPr kumimoji="1" lang="en-US" altLang="ja-JP" sz="1400"/>
              <a:t>150</a:t>
            </a:r>
            <a:r>
              <a:rPr kumimoji="1" lang="ja-JP" altLang="en-US" sz="1400"/>
              <a:t>％）</a:t>
            </a:r>
          </a:p>
          <a:p>
            <a:r>
              <a:rPr kumimoji="1" lang="ja-JP" altLang="en-US" sz="1400"/>
              <a:t>関係者：デザイナー、コーダー</a:t>
            </a:r>
          </a:p>
          <a:p>
            <a:r>
              <a:rPr kumimoji="1" lang="ja-JP" altLang="en-US" sz="1400"/>
              <a:t>工夫したこと：売上を意識したサイト改善</a:t>
            </a:r>
          </a:p>
          <a:p>
            <a:r>
              <a:rPr kumimoji="1" lang="ja-JP" altLang="en-US" sz="1400"/>
              <a:t>身についたスキル：アクセス解析の知識、デザイナーなど関係者との調整</a:t>
            </a:r>
          </a:p>
        </p:txBody>
      </p:sp>
      <p:pic>
        <p:nvPicPr>
          <p:cNvPr id="3074" name="Picture 2" descr="キャリアデザインの設計方法とポイントを解説-type転職エージェント">
            <a:extLst>
              <a:ext uri="{FF2B5EF4-FFF2-40B4-BE49-F238E27FC236}">
                <a16:creationId xmlns:a16="http://schemas.microsoft.com/office/drawing/2014/main" id="{F34F3A4E-037A-DFBC-7DE0-FF50B0ED5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2218" y="183914"/>
            <a:ext cx="2206136" cy="110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465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sp>
        <p:nvSpPr>
          <p:cNvPr id="2" name="正方形/長方形 1">
            <a:extLst>
              <a:ext uri="{FF2B5EF4-FFF2-40B4-BE49-F238E27FC236}">
                <a16:creationId xmlns:a16="http://schemas.microsoft.com/office/drawing/2014/main" id="{BC3C22B6-169C-C83D-337E-EA0698657B89}"/>
              </a:ext>
            </a:extLst>
          </p:cNvPr>
          <p:cNvSpPr/>
          <p:nvPr/>
        </p:nvSpPr>
        <p:spPr>
          <a:xfrm>
            <a:off x="682580" y="998104"/>
            <a:ext cx="11223670" cy="39924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1400"/>
              <a:t>【</a:t>
            </a:r>
            <a:r>
              <a:rPr kumimoji="1" lang="ja-JP" altLang="en-US" sz="1400"/>
              <a:t>ステップ２</a:t>
            </a:r>
            <a:r>
              <a:rPr kumimoji="1" lang="en-US" altLang="ja-JP" sz="1400"/>
              <a:t>】Will</a:t>
            </a:r>
            <a:r>
              <a:rPr kumimoji="1" lang="ja-JP" altLang="en-US" sz="1400"/>
              <a:t>　～将来なりたい像を明確にする～</a:t>
            </a:r>
          </a:p>
        </p:txBody>
      </p:sp>
      <p:sp>
        <p:nvSpPr>
          <p:cNvPr id="3" name="テキスト ボックス 2">
            <a:extLst>
              <a:ext uri="{FF2B5EF4-FFF2-40B4-BE49-F238E27FC236}">
                <a16:creationId xmlns:a16="http://schemas.microsoft.com/office/drawing/2014/main" id="{3D08EB49-61E5-CD34-648D-CFE13F8CA2CA}"/>
              </a:ext>
            </a:extLst>
          </p:cNvPr>
          <p:cNvSpPr txBox="1"/>
          <p:nvPr/>
        </p:nvSpPr>
        <p:spPr>
          <a:xfrm>
            <a:off x="682580" y="1854554"/>
            <a:ext cx="11223670" cy="2893100"/>
          </a:xfrm>
          <a:prstGeom prst="rect">
            <a:avLst/>
          </a:prstGeom>
          <a:noFill/>
        </p:spPr>
        <p:txBody>
          <a:bodyPr wrap="square" rtlCol="0">
            <a:spAutoFit/>
          </a:bodyPr>
          <a:lstStyle/>
          <a:p>
            <a:r>
              <a:rPr kumimoji="1" lang="ja-JP" altLang="en-US" sz="1400"/>
              <a:t>キャリアのゴールとなる「将来なりたい像」を明確にします。「裁量をもって働く」「管理職になる」「フリーランスとして仕事をする」「育児と仕事を両立させる」「世界で活躍する人材になる」など、働き方や役職、仕事内容などについて自分の理想の姿を考えてください。</a:t>
            </a:r>
          </a:p>
          <a:p>
            <a:endParaRPr kumimoji="1" lang="ja-JP" altLang="en-US" sz="1400"/>
          </a:p>
          <a:p>
            <a:r>
              <a:rPr kumimoji="1" lang="ja-JP" altLang="en-US" sz="1400"/>
              <a:t>同時に「なぜそうなりたいのか」という理由も考えるといいでしょう。自分が望むキャリアと描いたゴールの間にズレがないかを確認するためです。</a:t>
            </a:r>
          </a:p>
          <a:p>
            <a:endParaRPr kumimoji="1" lang="ja-JP" altLang="en-US" sz="1400"/>
          </a:p>
          <a:p>
            <a:r>
              <a:rPr kumimoji="1" lang="ja-JP" altLang="en-US" sz="1400"/>
              <a:t>例えば将来なりたい像を「課長になる」と設定したのに、理由が「年収が上がるから」だったら、今の会社で課長を目指さなくても、より年収水準の高い業界や会社に転職すればゴールを達成できてしまいます。よってこの場合、ゴール設定を「年収</a:t>
            </a:r>
            <a:r>
              <a:rPr kumimoji="1" lang="en-US" altLang="ja-JP" sz="1400"/>
              <a:t>1000</a:t>
            </a:r>
            <a:r>
              <a:rPr kumimoji="1" lang="ja-JP" altLang="en-US" sz="1400"/>
              <a:t>万円稼ぐ」などとした方が、本当に自分がなりたい像にマッチする可能性があります。</a:t>
            </a:r>
          </a:p>
          <a:p>
            <a:endParaRPr kumimoji="1" lang="ja-JP" altLang="en-US" sz="1400"/>
          </a:p>
          <a:p>
            <a:r>
              <a:rPr kumimoji="1" lang="ja-JP" altLang="en-US" sz="1400"/>
              <a:t>さらに、ゴールを達成するために必要な能力や経験、役割なども考えます。「年収</a:t>
            </a:r>
            <a:r>
              <a:rPr kumimoji="1" lang="en-US" altLang="ja-JP" sz="1400"/>
              <a:t>1000</a:t>
            </a:r>
            <a:r>
              <a:rPr kumimoji="1" lang="ja-JP" altLang="en-US" sz="1400"/>
              <a:t>万円稼ぐ」をゴールにするなら、どのようなスキルを身につけ、どんな実績を積み、どのポジションに就けばそれが実現できるのかを具体化しましょう。これは次のステップ３に進むために欠かせない作業となります。</a:t>
            </a:r>
          </a:p>
        </p:txBody>
      </p:sp>
    </p:spTree>
    <p:extLst>
      <p:ext uri="{BB962C8B-B14F-4D97-AF65-F5344CB8AC3E}">
        <p14:creationId xmlns:p14="http://schemas.microsoft.com/office/powerpoint/2010/main" val="2403895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6EE70946-47EF-1CE1-554D-90E8AEAD12CA}"/>
              </a:ext>
            </a:extLst>
          </p:cNvPr>
          <p:cNvSpPr/>
          <p:nvPr/>
        </p:nvSpPr>
        <p:spPr>
          <a:xfrm>
            <a:off x="1119678" y="6323469"/>
            <a:ext cx="9927530" cy="354137"/>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ja-JP" altLang="en-US"/>
              <a:t>実習目的と達成目標</a:t>
            </a:r>
          </a:p>
        </p:txBody>
      </p:sp>
      <p:sp>
        <p:nvSpPr>
          <p:cNvPr id="13" name="テキスト プレースホルダー 12">
            <a:extLst>
              <a:ext uri="{FF2B5EF4-FFF2-40B4-BE49-F238E27FC236}">
                <a16:creationId xmlns:a16="http://schemas.microsoft.com/office/drawing/2014/main" id="{7F3F545C-49A2-3830-1B43-80D36CAB57B6}"/>
              </a:ext>
            </a:extLst>
          </p:cNvPr>
          <p:cNvSpPr>
            <a:spLocks noGrp="1"/>
          </p:cNvSpPr>
          <p:nvPr>
            <p:ph type="body" sz="quarter" idx="14"/>
          </p:nvPr>
        </p:nvSpPr>
        <p:spPr>
          <a:xfrm>
            <a:off x="268288" y="893387"/>
            <a:ext cx="11637962" cy="373063"/>
          </a:xfrm>
        </p:spPr>
        <p:txBody>
          <a:bodyPr/>
          <a:lstStyle/>
          <a:p>
            <a:r>
              <a:rPr lang="ja-JP" altLang="en-US">
                <a:latin typeface="BIZ UDPゴシック" panose="020B0400000000000000" pitchFamily="50" charset="-128"/>
                <a:ea typeface="BIZ UDPゴシック" panose="020B0400000000000000" pitchFamily="50" charset="-128"/>
              </a:rPr>
              <a:t>各項目の目的と達成目標</a:t>
            </a:r>
            <a:endParaRPr lang="ja-JP" altLang="en-US"/>
          </a:p>
        </p:txBody>
      </p:sp>
      <p:graphicFrame>
        <p:nvGraphicFramePr>
          <p:cNvPr id="2" name="表 11">
            <a:extLst>
              <a:ext uri="{FF2B5EF4-FFF2-40B4-BE49-F238E27FC236}">
                <a16:creationId xmlns:a16="http://schemas.microsoft.com/office/drawing/2014/main" id="{815CEBE1-C0E4-04DB-D184-CD96C309C3C0}"/>
              </a:ext>
            </a:extLst>
          </p:cNvPr>
          <p:cNvGraphicFramePr>
            <a:graphicFrameLocks noGrp="1"/>
          </p:cNvGraphicFramePr>
          <p:nvPr/>
        </p:nvGraphicFramePr>
        <p:xfrm>
          <a:off x="694063" y="2289810"/>
          <a:ext cx="11127035" cy="3383280"/>
        </p:xfrm>
        <a:graphic>
          <a:graphicData uri="http://schemas.openxmlformats.org/drawingml/2006/table">
            <a:tbl>
              <a:tblPr firstRow="1" bandRow="1">
                <a:tableStyleId>{5C22544A-7EE6-4342-B048-85BDC9FD1C3A}</a:tableStyleId>
              </a:tblPr>
              <a:tblGrid>
                <a:gridCol w="2079997">
                  <a:extLst>
                    <a:ext uri="{9D8B030D-6E8A-4147-A177-3AD203B41FA5}">
                      <a16:colId xmlns:a16="http://schemas.microsoft.com/office/drawing/2014/main" val="1404619311"/>
                    </a:ext>
                  </a:extLst>
                </a:gridCol>
                <a:gridCol w="5674481">
                  <a:extLst>
                    <a:ext uri="{9D8B030D-6E8A-4147-A177-3AD203B41FA5}">
                      <a16:colId xmlns:a16="http://schemas.microsoft.com/office/drawing/2014/main" val="966735237"/>
                    </a:ext>
                  </a:extLst>
                </a:gridCol>
                <a:gridCol w="3372557">
                  <a:extLst>
                    <a:ext uri="{9D8B030D-6E8A-4147-A177-3AD203B41FA5}">
                      <a16:colId xmlns:a16="http://schemas.microsoft.com/office/drawing/2014/main" val="1374605348"/>
                    </a:ext>
                  </a:extLst>
                </a:gridCol>
              </a:tblGrid>
              <a:tr h="311525">
                <a:tc>
                  <a:txBody>
                    <a:bodyPr/>
                    <a:lstStyle/>
                    <a:p>
                      <a:pPr algn="ctr"/>
                      <a:r>
                        <a:rPr kumimoji="1" lang="ja-JP" altLang="en-US">
                          <a:latin typeface="BIZ UDPゴシック" panose="020B0400000000000000" pitchFamily="50" charset="-128"/>
                          <a:ea typeface="BIZ UDPゴシック" panose="020B0400000000000000" pitchFamily="50" charset="-128"/>
                        </a:rPr>
                        <a:t>項目</a:t>
                      </a:r>
                    </a:p>
                  </a:txBody>
                  <a:tcPr/>
                </a:tc>
                <a:tc>
                  <a:txBody>
                    <a:bodyPr/>
                    <a:lstStyle/>
                    <a:p>
                      <a:pPr algn="ctr"/>
                      <a:r>
                        <a:rPr kumimoji="1" lang="ja-JP" altLang="en-US">
                          <a:latin typeface="BIZ UDPゴシック" panose="020B0400000000000000" pitchFamily="50" charset="-128"/>
                          <a:ea typeface="BIZ UDPゴシック" panose="020B0400000000000000" pitchFamily="50" charset="-128"/>
                        </a:rPr>
                        <a:t>目的</a:t>
                      </a:r>
                    </a:p>
                  </a:txBody>
                  <a:tcPr/>
                </a:tc>
                <a:tc>
                  <a:txBody>
                    <a:bodyPr/>
                    <a:lstStyle/>
                    <a:p>
                      <a:pPr algn="ctr"/>
                      <a:r>
                        <a:rPr kumimoji="1" lang="ja-JP" altLang="en-US">
                          <a:latin typeface="BIZ UDPゴシック" panose="020B0400000000000000" pitchFamily="50" charset="-128"/>
                          <a:ea typeface="BIZ UDPゴシック" panose="020B0400000000000000" pitchFamily="50" charset="-128"/>
                        </a:rPr>
                        <a:t>達成目標</a:t>
                      </a:r>
                    </a:p>
                  </a:txBody>
                  <a:tcPr/>
                </a:tc>
                <a:extLst>
                  <a:ext uri="{0D108BD9-81ED-4DB2-BD59-A6C34878D82A}">
                    <a16:rowId xmlns:a16="http://schemas.microsoft.com/office/drawing/2014/main" val="1035063493"/>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BIZ UDPゴシック" panose="020B0400000000000000" pitchFamily="50" charset="-128"/>
                          <a:ea typeface="BIZ UDPゴシック" panose="020B0400000000000000" pitchFamily="50" charset="-128"/>
                        </a:rPr>
                        <a:t>1.</a:t>
                      </a:r>
                      <a:r>
                        <a:rPr kumimoji="1" lang="ja-JP" altLang="en-US" sz="1800">
                          <a:latin typeface="BIZ UDPゴシック" panose="020B0400000000000000" pitchFamily="50" charset="-128"/>
                          <a:ea typeface="BIZ UDPゴシック" panose="020B0400000000000000" pitchFamily="50" charset="-128"/>
                        </a:rPr>
                        <a:t>座学実習（情報処理基本）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BIZ UDPゴシック" panose="020B0400000000000000" pitchFamily="50" charset="-128"/>
                          <a:ea typeface="BIZ UDPゴシック" panose="020B0400000000000000" pitchFamily="50" charset="-128"/>
                        </a:rPr>
                        <a:t>基本的な技術について体系的に理解することで、各技術の関連性やつながりを理解する。</a:t>
                      </a:r>
                      <a:endParaRPr kumimoji="1" lang="en-US" altLang="ja-JP">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BIZ UDPゴシック" panose="020B0400000000000000" pitchFamily="50" charset="-128"/>
                          <a:ea typeface="BIZ UDPゴシック" panose="020B0400000000000000" pitchFamily="50" charset="-128"/>
                        </a:rPr>
                        <a:t>各技術の関連性やつながりを理解する。</a:t>
                      </a:r>
                      <a:endParaRPr kumimoji="1" lang="en-US" altLang="ja-JP">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498206687"/>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BIZ UDPゴシック" panose="020B0400000000000000" pitchFamily="50" charset="-128"/>
                          <a:ea typeface="BIZ UDPゴシック" panose="020B0400000000000000" pitchFamily="50" charset="-128"/>
                        </a:rPr>
                        <a:t>2.</a:t>
                      </a:r>
                      <a:r>
                        <a:rPr kumimoji="1" lang="ja-JP" altLang="en-US" sz="1800">
                          <a:latin typeface="BIZ UDPゴシック" panose="020B0400000000000000" pitchFamily="50" charset="-128"/>
                          <a:ea typeface="BIZ UDPゴシック" panose="020B0400000000000000" pitchFamily="50" charset="-128"/>
                        </a:rPr>
                        <a:t>開発環境構築の実習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BIZ UDPゴシック" panose="020B0400000000000000" pitchFamily="50" charset="-128"/>
                          <a:ea typeface="BIZ UDPゴシック" panose="020B0400000000000000" pitchFamily="50" charset="-128"/>
                        </a:rPr>
                        <a:t>動作環境、開発環境を自身で調べながら構築することにより、ハード、ＯＳ等の知識の必要性を理解する。</a:t>
                      </a:r>
                      <a:endParaRPr kumimoji="1" lang="en-US" altLang="ja-JP">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r>
                        <a:rPr kumimoji="1" lang="ja-JP" altLang="en-US">
                          <a:latin typeface="BIZ UDPゴシック" panose="020B0400000000000000" pitchFamily="50" charset="-128"/>
                          <a:ea typeface="BIZ UDPゴシック" panose="020B0400000000000000" pitchFamily="50" charset="-128"/>
                        </a:rPr>
                        <a:t>開発環境、動作環境の構築を一人称できる。</a:t>
                      </a:r>
                    </a:p>
                  </a:txBody>
                  <a:tcPr/>
                </a:tc>
                <a:extLst>
                  <a:ext uri="{0D108BD9-81ED-4DB2-BD59-A6C34878D82A}">
                    <a16:rowId xmlns:a16="http://schemas.microsoft.com/office/drawing/2014/main" val="910411385"/>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BIZ UDPゴシック" panose="020B0400000000000000" pitchFamily="50" charset="-128"/>
                          <a:ea typeface="BIZ UDPゴシック" panose="020B0400000000000000" pitchFamily="50" charset="-128"/>
                        </a:rPr>
                        <a:t>3.web</a:t>
                      </a:r>
                      <a:r>
                        <a:rPr kumimoji="1" lang="ja-JP" altLang="en-US" sz="1800">
                          <a:latin typeface="BIZ UDPゴシック" panose="020B0400000000000000" pitchFamily="50" charset="-128"/>
                          <a:ea typeface="BIZ UDPゴシック" panose="020B0400000000000000" pitchFamily="50" charset="-128"/>
                        </a:rPr>
                        <a:t>システム開発の実習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latin typeface="BIZ UDPゴシック" panose="020B0400000000000000" pitchFamily="50" charset="-128"/>
                          <a:ea typeface="BIZ UDPゴシック" panose="020B0400000000000000" pitchFamily="50" charset="-128"/>
                        </a:rPr>
                        <a:t>Web</a:t>
                      </a:r>
                      <a:r>
                        <a:rPr kumimoji="1" lang="ja-JP" altLang="en-US">
                          <a:latin typeface="BIZ UDPゴシック" panose="020B0400000000000000" pitchFamily="50" charset="-128"/>
                          <a:ea typeface="BIZ UDPゴシック" panose="020B0400000000000000" pitchFamily="50" charset="-128"/>
                        </a:rPr>
                        <a:t>システム開発を通して、理論やフレームワーク、ライブラリなど、多くの知識と経験が必要になることを理解する。</a:t>
                      </a:r>
                      <a:endParaRPr kumimoji="1" lang="en-US" altLang="ja-JP">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r>
                        <a:rPr kumimoji="1" lang="en-US" altLang="ja-JP">
                          <a:latin typeface="BIZ UDPゴシック" panose="020B0400000000000000" pitchFamily="50" charset="-128"/>
                          <a:ea typeface="BIZ UDPゴシック" panose="020B0400000000000000" pitchFamily="50" charset="-128"/>
                        </a:rPr>
                        <a:t>Web</a:t>
                      </a:r>
                      <a:r>
                        <a:rPr kumimoji="1" lang="ja-JP" altLang="en-US">
                          <a:latin typeface="BIZ UDPゴシック" panose="020B0400000000000000" pitchFamily="50" charset="-128"/>
                          <a:ea typeface="BIZ UDPゴシック" panose="020B0400000000000000" pitchFamily="50" charset="-128"/>
                        </a:rPr>
                        <a:t>システム開発を行い、動作環境で動かす。</a:t>
                      </a:r>
                    </a:p>
                  </a:txBody>
                  <a:tcPr/>
                </a:tc>
                <a:extLst>
                  <a:ext uri="{0D108BD9-81ED-4DB2-BD59-A6C34878D82A}">
                    <a16:rowId xmlns:a16="http://schemas.microsoft.com/office/drawing/2014/main" val="3039334088"/>
                  </a:ext>
                </a:extLst>
              </a:tr>
            </a:tbl>
          </a:graphicData>
        </a:graphic>
      </p:graphicFrame>
      <p:pic>
        <p:nvPicPr>
          <p:cNvPr id="5" name="Picture 2" descr="下矢印」の写真素材 | 4,720件の無料イラスト画像 | Adobe Stock">
            <a:extLst>
              <a:ext uri="{FF2B5EF4-FFF2-40B4-BE49-F238E27FC236}">
                <a16:creationId xmlns:a16="http://schemas.microsoft.com/office/drawing/2014/main" id="{061F53CD-664F-D6A2-F4EC-1AA83EE0E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23" y="5715557"/>
            <a:ext cx="1154017" cy="47114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A6BA652A-97D9-9EA1-3749-9EF02B672703}"/>
              </a:ext>
            </a:extLst>
          </p:cNvPr>
          <p:cNvSpPr txBox="1"/>
          <p:nvPr/>
        </p:nvSpPr>
        <p:spPr>
          <a:xfrm>
            <a:off x="1546335" y="6254318"/>
            <a:ext cx="9469259" cy="400110"/>
          </a:xfrm>
          <a:prstGeom prst="rect">
            <a:avLst/>
          </a:prstGeom>
          <a:noFill/>
        </p:spPr>
        <p:txBody>
          <a:bodyPr wrap="none" rtlCol="0">
            <a:spAutoFit/>
          </a:bodyPr>
          <a:lstStyle/>
          <a:p>
            <a:r>
              <a:rPr kumimoji="1" lang="ja-JP" altLang="en-US" sz="2000">
                <a:solidFill>
                  <a:srgbClr val="FF0000"/>
                </a:solidFill>
                <a:latin typeface="BIZ UDPゴシック" panose="020B0400000000000000" pitchFamily="50" charset="-128"/>
                <a:ea typeface="BIZ UDPゴシック" panose="020B0400000000000000" pitchFamily="50" charset="-128"/>
              </a:rPr>
              <a:t>「</a:t>
            </a:r>
            <a:r>
              <a:rPr kumimoji="1" lang="en-US" altLang="ja-JP" sz="2000">
                <a:solidFill>
                  <a:srgbClr val="FF0000"/>
                </a:solidFill>
                <a:latin typeface="BIZ UDPゴシック" panose="020B0400000000000000" pitchFamily="50" charset="-128"/>
                <a:ea typeface="BIZ UDPゴシック" panose="020B0400000000000000" pitchFamily="50" charset="-128"/>
              </a:rPr>
              <a:t>IT</a:t>
            </a:r>
            <a:r>
              <a:rPr kumimoji="1" lang="ja-JP" altLang="en-US" sz="2000">
                <a:solidFill>
                  <a:srgbClr val="FF0000"/>
                </a:solidFill>
                <a:latin typeface="BIZ UDPゴシック" panose="020B0400000000000000" pitchFamily="50" charset="-128"/>
                <a:ea typeface="BIZ UDPゴシック" panose="020B0400000000000000" pitchFamily="50" charset="-128"/>
              </a:rPr>
              <a:t>技術者（プログラマー）として自律的に考え行動し、開発を進めることができる。」</a:t>
            </a:r>
          </a:p>
        </p:txBody>
      </p:sp>
      <p:sp>
        <p:nvSpPr>
          <p:cNvPr id="7" name="テキスト ボックス 6">
            <a:extLst>
              <a:ext uri="{FF2B5EF4-FFF2-40B4-BE49-F238E27FC236}">
                <a16:creationId xmlns:a16="http://schemas.microsoft.com/office/drawing/2014/main" id="{C5ACF661-E9E6-6C21-C6CF-474F1015E04C}"/>
              </a:ext>
            </a:extLst>
          </p:cNvPr>
          <p:cNvSpPr txBox="1"/>
          <p:nvPr/>
        </p:nvSpPr>
        <p:spPr>
          <a:xfrm>
            <a:off x="694063" y="1299165"/>
            <a:ext cx="11127036" cy="923330"/>
          </a:xfrm>
          <a:prstGeom prst="rect">
            <a:avLst/>
          </a:prstGeom>
          <a:noFill/>
        </p:spPr>
        <p:txBody>
          <a:bodyPr wrap="square" rtlCol="0">
            <a:spAutoFit/>
          </a:bodyPr>
          <a:lstStyle/>
          <a:p>
            <a:r>
              <a:rPr kumimoji="1" lang="ja-JP" altLang="en-US">
                <a:latin typeface="BIZ UDPゴシック" panose="020B0400000000000000" pitchFamily="50" charset="-128"/>
                <a:ea typeface="BIZ UDPゴシック" panose="020B0400000000000000" pitchFamily="50" charset="-128"/>
              </a:rPr>
              <a:t>実習では、単なる形式上の知識だけではない</a:t>
            </a:r>
            <a:r>
              <a:rPr kumimoji="1" lang="ja-JP" altLang="en-US">
                <a:solidFill>
                  <a:srgbClr val="FF0000"/>
                </a:solidFill>
                <a:latin typeface="BIZ UDPゴシック" panose="020B0400000000000000" pitchFamily="50" charset="-128"/>
                <a:ea typeface="BIZ UDPゴシック" panose="020B0400000000000000" pitchFamily="50" charset="-128"/>
              </a:rPr>
              <a:t>システム開発に必要な暗黙知（実務を通じてでしか伝承できない、簡単に言語化できない知識）</a:t>
            </a:r>
            <a:r>
              <a:rPr kumimoji="1" lang="ja-JP" altLang="en-US">
                <a:latin typeface="BIZ UDPゴシック" panose="020B0400000000000000" pitchFamily="50" charset="-128"/>
                <a:ea typeface="BIZ UDPゴシック" panose="020B0400000000000000" pitchFamily="50" charset="-128"/>
              </a:rPr>
              <a:t>を教えます。この実習を通じて、自律的に考え行動し、開発を進めることができる態度を身につけます。</a:t>
            </a:r>
          </a:p>
        </p:txBody>
      </p:sp>
      <p:sp>
        <p:nvSpPr>
          <p:cNvPr id="15" name="正方形/長方形 14">
            <a:extLst>
              <a:ext uri="{FF2B5EF4-FFF2-40B4-BE49-F238E27FC236}">
                <a16:creationId xmlns:a16="http://schemas.microsoft.com/office/drawing/2014/main" id="{221623EF-0F59-F3FC-9030-0C789B74B5ED}"/>
              </a:ext>
            </a:extLst>
          </p:cNvPr>
          <p:cNvSpPr/>
          <p:nvPr/>
        </p:nvSpPr>
        <p:spPr>
          <a:xfrm>
            <a:off x="694062" y="2648740"/>
            <a:ext cx="11127036" cy="9233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45671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sp>
        <p:nvSpPr>
          <p:cNvPr id="2" name="正方形/長方形 1">
            <a:extLst>
              <a:ext uri="{FF2B5EF4-FFF2-40B4-BE49-F238E27FC236}">
                <a16:creationId xmlns:a16="http://schemas.microsoft.com/office/drawing/2014/main" id="{BC3C22B6-169C-C83D-337E-EA0698657B89}"/>
              </a:ext>
            </a:extLst>
          </p:cNvPr>
          <p:cNvSpPr/>
          <p:nvPr/>
        </p:nvSpPr>
        <p:spPr>
          <a:xfrm>
            <a:off x="682580" y="998104"/>
            <a:ext cx="11223670" cy="39924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1400"/>
              <a:t>【</a:t>
            </a:r>
            <a:r>
              <a:rPr kumimoji="1" lang="ja-JP" altLang="en-US" sz="1400"/>
              <a:t>ステップ３</a:t>
            </a:r>
            <a:r>
              <a:rPr kumimoji="1" lang="en-US" altLang="ja-JP" sz="1400"/>
              <a:t>】Must </a:t>
            </a:r>
            <a:r>
              <a:rPr kumimoji="1" lang="ja-JP" altLang="en-US" sz="1400"/>
              <a:t>～ギャップを埋めるためにやるべきことを整理する～</a:t>
            </a:r>
          </a:p>
        </p:txBody>
      </p:sp>
      <p:sp>
        <p:nvSpPr>
          <p:cNvPr id="3" name="テキスト ボックス 2">
            <a:extLst>
              <a:ext uri="{FF2B5EF4-FFF2-40B4-BE49-F238E27FC236}">
                <a16:creationId xmlns:a16="http://schemas.microsoft.com/office/drawing/2014/main" id="{3D08EB49-61E5-CD34-648D-CFE13F8CA2CA}"/>
              </a:ext>
            </a:extLst>
          </p:cNvPr>
          <p:cNvSpPr txBox="1"/>
          <p:nvPr/>
        </p:nvSpPr>
        <p:spPr>
          <a:xfrm>
            <a:off x="682580" y="1854554"/>
            <a:ext cx="11223670" cy="2462213"/>
          </a:xfrm>
          <a:prstGeom prst="rect">
            <a:avLst/>
          </a:prstGeom>
          <a:noFill/>
        </p:spPr>
        <p:txBody>
          <a:bodyPr wrap="square" rtlCol="0">
            <a:spAutoFit/>
          </a:bodyPr>
          <a:lstStyle/>
          <a:p>
            <a:r>
              <a:rPr kumimoji="1" lang="ja-JP" altLang="en-US" sz="1400"/>
              <a:t>「</a:t>
            </a:r>
            <a:r>
              <a:rPr kumimoji="1" lang="en-US" altLang="ja-JP" sz="1400"/>
              <a:t>Can</a:t>
            </a:r>
            <a:r>
              <a:rPr kumimoji="1" lang="ja-JP" altLang="en-US" sz="1400"/>
              <a:t>＝今できること」と「</a:t>
            </a:r>
            <a:r>
              <a:rPr kumimoji="1" lang="en-US" altLang="ja-JP" sz="1400"/>
              <a:t>Will</a:t>
            </a:r>
            <a:r>
              <a:rPr kumimoji="1" lang="ja-JP" altLang="en-US" sz="1400"/>
              <a:t>＝将来なりたい像」のギャップを埋めるために、何をすべきかを明確にします。将来なりたい像を実現するには、現状で足りていないスキルや経験を身につけることが必要です。最終ゴールから逆算して、「何歳までに何をするか」を考え、年齢ごとの目標を設定してください。</a:t>
            </a:r>
          </a:p>
          <a:p>
            <a:endParaRPr kumimoji="1" lang="ja-JP" altLang="en-US" sz="1400"/>
          </a:p>
          <a:p>
            <a:r>
              <a:rPr kumimoji="1" lang="ja-JP" altLang="en-US" sz="1400"/>
              <a:t>例えば、「</a:t>
            </a:r>
            <a:r>
              <a:rPr kumimoji="1" lang="en-US" altLang="ja-JP" sz="1400"/>
              <a:t>35</a:t>
            </a:r>
            <a:r>
              <a:rPr kumimoji="1" lang="ja-JP" altLang="en-US" sz="1400"/>
              <a:t>歳で管理職になる」というゴールを設定し、そのために必要なスキルとして「マネジメントの経験・実績、業界の知見」を挙げたとします。現在の自分は</a:t>
            </a:r>
            <a:r>
              <a:rPr kumimoji="1" lang="en-US" altLang="ja-JP" sz="1400"/>
              <a:t>25</a:t>
            </a:r>
            <a:r>
              <a:rPr kumimoji="1" lang="ja-JP" altLang="en-US" sz="1400"/>
              <a:t>歳でマネジメント経験がない場合、ゴールから逆算して、「</a:t>
            </a:r>
            <a:r>
              <a:rPr kumimoji="1" lang="en-US" altLang="ja-JP" sz="1400"/>
              <a:t>28</a:t>
            </a:r>
            <a:r>
              <a:rPr kumimoji="1" lang="ja-JP" altLang="en-US" sz="1400"/>
              <a:t>歳までに個人の実績を上げる」「</a:t>
            </a:r>
            <a:r>
              <a:rPr kumimoji="1" lang="en-US" altLang="ja-JP" sz="1400"/>
              <a:t>30</a:t>
            </a:r>
            <a:r>
              <a:rPr kumimoji="1" lang="ja-JP" altLang="en-US" sz="1400"/>
              <a:t>歳で後輩育成もできるリーダー的存在になる」といった段階ごとの目標を設定します。</a:t>
            </a:r>
          </a:p>
          <a:p>
            <a:endParaRPr kumimoji="1" lang="ja-JP" altLang="en-US" sz="1400"/>
          </a:p>
          <a:p>
            <a:r>
              <a:rPr kumimoji="1" lang="ja-JP" altLang="en-US" sz="1400"/>
              <a:t>最終ゴールを達成するまでのキャリアステップが描けたら、最初のステップに向けて、ギャップを埋めるための具体的な行動を書き出します。</a:t>
            </a:r>
            <a:r>
              <a:rPr kumimoji="1" lang="en-US" altLang="ja-JP" sz="1400"/>
              <a:t>28</a:t>
            </a:r>
            <a:r>
              <a:rPr kumimoji="1" lang="ja-JP" altLang="en-US" sz="1400"/>
              <a:t>歳までに個人の実績を上げるための行動なら、「今より１日あたり５件多くアポをとる」「</a:t>
            </a:r>
            <a:r>
              <a:rPr kumimoji="1" lang="en-US" altLang="ja-JP" sz="1400"/>
              <a:t>PDCA</a:t>
            </a:r>
            <a:r>
              <a:rPr kumimoji="1" lang="ja-JP" altLang="en-US" sz="1400"/>
              <a:t>を回して業務効率を上げる」などの行動が考えられるでしょう。明日から実際に始められるように、行動はできるだけ具体化するのがポイントです。</a:t>
            </a:r>
          </a:p>
        </p:txBody>
      </p:sp>
    </p:spTree>
    <p:extLst>
      <p:ext uri="{BB962C8B-B14F-4D97-AF65-F5344CB8AC3E}">
        <p14:creationId xmlns:p14="http://schemas.microsoft.com/office/powerpoint/2010/main" val="824072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a:xfrm>
            <a:off x="267629" y="936373"/>
            <a:ext cx="11637962" cy="373063"/>
          </a:xfrm>
        </p:spPr>
        <p:txBody>
          <a:bodyPr/>
          <a:lstStyle/>
          <a:p>
            <a:r>
              <a:rPr lang="ja-JP" altLang="en-US"/>
              <a:t>キャリアデザインを設計するポイント</a:t>
            </a:r>
            <a:endParaRPr lang="ja-JP" altLang="en-US" dirty="0"/>
          </a:p>
        </p:txBody>
      </p:sp>
      <p:graphicFrame>
        <p:nvGraphicFramePr>
          <p:cNvPr id="2" name="表 1">
            <a:extLst>
              <a:ext uri="{FF2B5EF4-FFF2-40B4-BE49-F238E27FC236}">
                <a16:creationId xmlns:a16="http://schemas.microsoft.com/office/drawing/2014/main" id="{A8284F68-4391-C7E9-EB9E-400606CA1F8B}"/>
              </a:ext>
            </a:extLst>
          </p:cNvPr>
          <p:cNvGraphicFramePr>
            <a:graphicFrameLocks noGrp="1"/>
          </p:cNvGraphicFramePr>
          <p:nvPr>
            <p:extLst>
              <p:ext uri="{D42A27DB-BD31-4B8C-83A1-F6EECF244321}">
                <p14:modId xmlns:p14="http://schemas.microsoft.com/office/powerpoint/2010/main" val="2474224252"/>
              </p:ext>
            </p:extLst>
          </p:nvPr>
        </p:nvGraphicFramePr>
        <p:xfrm>
          <a:off x="563808" y="1714238"/>
          <a:ext cx="11342442" cy="4485640"/>
        </p:xfrm>
        <a:graphic>
          <a:graphicData uri="http://schemas.openxmlformats.org/drawingml/2006/table">
            <a:tbl>
              <a:tblPr firstRow="1" bandRow="1">
                <a:tableStyleId>{5C22544A-7EE6-4342-B048-85BDC9FD1C3A}</a:tableStyleId>
              </a:tblPr>
              <a:tblGrid>
                <a:gridCol w="2578637">
                  <a:extLst>
                    <a:ext uri="{9D8B030D-6E8A-4147-A177-3AD203B41FA5}">
                      <a16:colId xmlns:a16="http://schemas.microsoft.com/office/drawing/2014/main" val="2145321162"/>
                    </a:ext>
                  </a:extLst>
                </a:gridCol>
                <a:gridCol w="8763805">
                  <a:extLst>
                    <a:ext uri="{9D8B030D-6E8A-4147-A177-3AD203B41FA5}">
                      <a16:colId xmlns:a16="http://schemas.microsoft.com/office/drawing/2014/main" val="3876876116"/>
                    </a:ext>
                  </a:extLst>
                </a:gridCol>
              </a:tblGrid>
              <a:tr h="370840">
                <a:tc>
                  <a:txBody>
                    <a:bodyPr/>
                    <a:lstStyle/>
                    <a:p>
                      <a:pPr algn="ctr"/>
                      <a:r>
                        <a:rPr kumimoji="1" lang="ja-JP" altLang="en-US" sz="1400"/>
                        <a:t>ポイント</a:t>
                      </a:r>
                    </a:p>
                  </a:txBody>
                  <a:tcPr/>
                </a:tc>
                <a:tc>
                  <a:txBody>
                    <a:bodyPr/>
                    <a:lstStyle/>
                    <a:p>
                      <a:pPr algn="ctr"/>
                      <a:r>
                        <a:rPr kumimoji="1" lang="ja-JP" altLang="en-US" sz="1400"/>
                        <a:t>説明</a:t>
                      </a:r>
                    </a:p>
                  </a:txBody>
                  <a:tcPr/>
                </a:tc>
                <a:extLst>
                  <a:ext uri="{0D108BD9-81ED-4DB2-BD59-A6C34878D82A}">
                    <a16:rowId xmlns:a16="http://schemas.microsoft.com/office/drawing/2014/main" val="3412620632"/>
                  </a:ext>
                </a:extLst>
              </a:tr>
              <a:tr h="370840">
                <a:tc>
                  <a:txBody>
                    <a:bodyPr/>
                    <a:lstStyle/>
                    <a:p>
                      <a:r>
                        <a:rPr kumimoji="1" lang="ja-JP" altLang="en-US" sz="1400"/>
                        <a:t>ポータブルスキルに注目する</a:t>
                      </a:r>
                    </a:p>
                  </a:txBody>
                  <a:tcPr/>
                </a:tc>
                <a:tc>
                  <a:txBody>
                    <a:bodyPr/>
                    <a:lstStyle/>
                    <a:p>
                      <a:r>
                        <a:rPr kumimoji="1" lang="en-US" altLang="ja-JP" sz="1200"/>
                        <a:t>Can</a:t>
                      </a:r>
                      <a:r>
                        <a:rPr kumimoji="1" lang="ja-JP" altLang="en-US" sz="1200"/>
                        <a:t>（できること）を知るために、自分の強みや弱み、身についたスキルなどを整理する際は、ポータブルスキルを意識するといいでしょう。</a:t>
                      </a:r>
                    </a:p>
                    <a:p>
                      <a:r>
                        <a:rPr kumimoji="1" lang="ja-JP" altLang="en-US" sz="1200"/>
                        <a:t>ポータブルスキルとは、業種や職種が変わっても使える汎用的なスキルのこと。エクセルで集計・分析ができる、経理の知識があるといった業務遂行能力、コミュニケーション力や調整力などのヒューマンスキルが代表的です。</a:t>
                      </a:r>
                    </a:p>
                    <a:p>
                      <a:r>
                        <a:rPr kumimoji="1" lang="ja-JP" altLang="en-US" sz="1200"/>
                        <a:t>人材の市場価値を決めるベースとなる要素のため、キャリアチェンジや転職を考えるなら、ポータブルスキルを身につけることが大事です。キャリアの棚卸しをする際は、「今の自分はどんなポータブルスキルを持っているか」を意識しながら紙に書き出すと、現在の自分に足りないスキルを把握しやすくなります。</a:t>
                      </a:r>
                    </a:p>
                  </a:txBody>
                  <a:tcPr/>
                </a:tc>
                <a:extLst>
                  <a:ext uri="{0D108BD9-81ED-4DB2-BD59-A6C34878D82A}">
                    <a16:rowId xmlns:a16="http://schemas.microsoft.com/office/drawing/2014/main" val="1863347302"/>
                  </a:ext>
                </a:extLst>
              </a:tr>
              <a:tr h="370840">
                <a:tc>
                  <a:txBody>
                    <a:bodyPr/>
                    <a:lstStyle/>
                    <a:p>
                      <a:r>
                        <a:rPr kumimoji="1" lang="ja-JP" altLang="en-US" sz="1400"/>
                        <a:t>柔軟性を持つ</a:t>
                      </a:r>
                    </a:p>
                  </a:txBody>
                  <a:tcPr/>
                </a:tc>
                <a:tc>
                  <a:txBody>
                    <a:bodyPr/>
                    <a:lstStyle/>
                    <a:p>
                      <a:r>
                        <a:rPr kumimoji="1" lang="ja-JP" altLang="en-US" sz="1200"/>
                        <a:t> キャリアデザインは定期的に見直すことが大事です。仕事や環境が変われば自分の考えや気持ちも変化しますし、家庭の事情などで思い描いていたキャリアステップを歩むのが難しくなることもあるからです。</a:t>
                      </a:r>
                    </a:p>
                    <a:p>
                      <a:r>
                        <a:rPr kumimoji="1" lang="ja-JP" altLang="en-US" sz="1200"/>
                        <a:t>一度描いたキャリアデザインにこだわりすぎると、目の前のチャンスを見逃してしまうリスクがあります。「自分が次にやるべきことはこれ」と決めつけてしまうと、変化後の状況に合った仕事や役割を得る機会があっても、気づかずに終わってしまう可能性があるのです。</a:t>
                      </a:r>
                    </a:p>
                    <a:p>
                      <a:r>
                        <a:rPr kumimoji="1" lang="ja-JP" altLang="en-US" sz="1200"/>
                        <a:t>長い人生に変化はつきものと考え、何か変化があればキャリアデザインを見直す習慣をつけるなど、柔軟性を持って自分のキャリアと向き合うことが必要です。</a:t>
                      </a:r>
                    </a:p>
                  </a:txBody>
                  <a:tcPr/>
                </a:tc>
                <a:extLst>
                  <a:ext uri="{0D108BD9-81ED-4DB2-BD59-A6C34878D82A}">
                    <a16:rowId xmlns:a16="http://schemas.microsoft.com/office/drawing/2014/main" val="2670617758"/>
                  </a:ext>
                </a:extLst>
              </a:tr>
              <a:tr h="370840">
                <a:tc>
                  <a:txBody>
                    <a:bodyPr/>
                    <a:lstStyle/>
                    <a:p>
                      <a:r>
                        <a:rPr kumimoji="1" lang="ja-JP" altLang="en-US" sz="1400"/>
                        <a:t>周囲からアドバイスを受ける</a:t>
                      </a:r>
                    </a:p>
                  </a:txBody>
                  <a:tcPr/>
                </a:tc>
                <a:tc>
                  <a:txBody>
                    <a:bodyPr/>
                    <a:lstStyle/>
                    <a:p>
                      <a:r>
                        <a:rPr kumimoji="1" lang="ja-JP" altLang="en-US" sz="1200"/>
                        <a:t>自分一人で考えたキャリアデザインが最適なものとは限りません。自分のことだからこそ先入観や思い込みがあったり、他人から見た強みや弱みに気づかないこともあります。キャリアデザインを設計したら、信頼できる友人や上司に見せて、本当に自分に合っているかを客観的に判断してもらうといいでしょう。</a:t>
                      </a:r>
                    </a:p>
                    <a:p>
                      <a:r>
                        <a:rPr kumimoji="1" lang="ja-JP" altLang="en-US" sz="1200"/>
                        <a:t>身近な人に相談しにくい場合は、キャリアのプロである転職エージェントに相談するのもお勧めです。キャリアアドバイザーがカウンセリングを行い、これまでの経験や実績などを一緒に振り返りながら、現状と将来なりたい像を明確にし、ゴールに向けてやるべきことをアドバイスします。キャリアデザインについてわからないことや不安なことがあれば、ぜひ一度</a:t>
                      </a:r>
                      <a:r>
                        <a:rPr kumimoji="1" lang="en-US" altLang="ja-JP" sz="1200"/>
                        <a:t>type</a:t>
                      </a:r>
                      <a:r>
                        <a:rPr kumimoji="1" lang="ja-JP" altLang="en-US" sz="1200"/>
                        <a:t>転職エージェントにご相談ください。</a:t>
                      </a:r>
                    </a:p>
                  </a:txBody>
                  <a:tcPr/>
                </a:tc>
                <a:extLst>
                  <a:ext uri="{0D108BD9-81ED-4DB2-BD59-A6C34878D82A}">
                    <a16:rowId xmlns:a16="http://schemas.microsoft.com/office/drawing/2014/main" val="3530199108"/>
                  </a:ext>
                </a:extLst>
              </a:tr>
            </a:tbl>
          </a:graphicData>
        </a:graphic>
      </p:graphicFrame>
      <p:pic>
        <p:nvPicPr>
          <p:cNvPr id="2050" name="Picture 2" descr="キャリアデザインを設計するポイント-type転職エージェント">
            <a:extLst>
              <a:ext uri="{FF2B5EF4-FFF2-40B4-BE49-F238E27FC236}">
                <a16:creationId xmlns:a16="http://schemas.microsoft.com/office/drawing/2014/main" id="{F9ED71DE-6359-9502-F99B-FA77E6040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5154" y="155992"/>
            <a:ext cx="2704367" cy="135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185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キャリアデザインは柔軟に変化させることが大切</a:t>
            </a:r>
            <a:endParaRPr lang="ja-JP" altLang="en-US" dirty="0"/>
          </a:p>
        </p:txBody>
      </p:sp>
      <p:sp>
        <p:nvSpPr>
          <p:cNvPr id="2" name="テキスト ボックス 1">
            <a:extLst>
              <a:ext uri="{FF2B5EF4-FFF2-40B4-BE49-F238E27FC236}">
                <a16:creationId xmlns:a16="http://schemas.microsoft.com/office/drawing/2014/main" id="{371C351B-7DD4-06EE-CBE4-CB2D066756DB}"/>
              </a:ext>
            </a:extLst>
          </p:cNvPr>
          <p:cNvSpPr txBox="1"/>
          <p:nvPr/>
        </p:nvSpPr>
        <p:spPr>
          <a:xfrm>
            <a:off x="579549" y="1558344"/>
            <a:ext cx="11326701" cy="2308324"/>
          </a:xfrm>
          <a:prstGeom prst="rect">
            <a:avLst/>
          </a:prstGeom>
          <a:noFill/>
        </p:spPr>
        <p:txBody>
          <a:bodyPr wrap="square" rtlCol="0">
            <a:spAutoFit/>
          </a:bodyPr>
          <a:lstStyle/>
          <a:p>
            <a:r>
              <a:rPr kumimoji="1" lang="ja-JP" altLang="en-US"/>
              <a:t>キャリアデザインを設計することは、自分に合った働き方で人生を充実させるために大切です。しかし、一度設計したからといって、後から変更してはいけないというわけではありません。</a:t>
            </a:r>
          </a:p>
          <a:p>
            <a:endParaRPr kumimoji="1" lang="ja-JP" altLang="en-US"/>
          </a:p>
          <a:p>
            <a:r>
              <a:rPr kumimoji="1" lang="ja-JP" altLang="en-US"/>
              <a:t>近年、テクノロジーの進化やビジネスモデルの変化などで、働く人の価値観や企業としての在り方も多様化しています。物事の移り変わりが激しい現在では変化を受け入れて柔軟に対応していくことが求められます。そのため、時代の変化に合わせてキャリアデザインも定期的に見直してみるとよいでしょう。「設計通りに目標を達成する」というよりも、「将来なりたい自分」や「どんな人生を送りたいのか」という大きなテーマに照準を合わせて、時代の変化に適応しながら、必要に応じて柔軟に考えていくことが大切です。</a:t>
            </a:r>
          </a:p>
        </p:txBody>
      </p:sp>
      <p:sp>
        <p:nvSpPr>
          <p:cNvPr id="3" name="テキスト ボックス 2">
            <a:extLst>
              <a:ext uri="{FF2B5EF4-FFF2-40B4-BE49-F238E27FC236}">
                <a16:creationId xmlns:a16="http://schemas.microsoft.com/office/drawing/2014/main" id="{C2E72651-978C-2D85-F42F-813328787771}"/>
              </a:ext>
            </a:extLst>
          </p:cNvPr>
          <p:cNvSpPr txBox="1"/>
          <p:nvPr/>
        </p:nvSpPr>
        <p:spPr>
          <a:xfrm>
            <a:off x="4642339" y="6365631"/>
            <a:ext cx="6758581" cy="307777"/>
          </a:xfrm>
          <a:prstGeom prst="rect">
            <a:avLst/>
          </a:prstGeom>
          <a:noFill/>
        </p:spPr>
        <p:txBody>
          <a:bodyPr wrap="none" rtlCol="0">
            <a:spAutoFit/>
          </a:bodyPr>
          <a:lstStyle/>
          <a:p>
            <a:r>
              <a:rPr kumimoji="1" lang="en-US" altLang="ja-JP" sz="1400"/>
              <a:t>https://type.career-agent.jp/knowhow/column/career_design.html</a:t>
            </a:r>
            <a:endParaRPr kumimoji="1" lang="ja-JP" altLang="en-US" sz="1400"/>
          </a:p>
        </p:txBody>
      </p:sp>
    </p:spTree>
    <p:extLst>
      <p:ext uri="{BB962C8B-B14F-4D97-AF65-F5344CB8AC3E}">
        <p14:creationId xmlns:p14="http://schemas.microsoft.com/office/powerpoint/2010/main" val="3436290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キャリアデザインを考えよう</a:t>
            </a:r>
            <a:endParaRPr lang="ja-JP" altLang="en-US" dirty="0"/>
          </a:p>
        </p:txBody>
      </p:sp>
      <p:sp>
        <p:nvSpPr>
          <p:cNvPr id="2" name="正方形/長方形 1">
            <a:extLst>
              <a:ext uri="{FF2B5EF4-FFF2-40B4-BE49-F238E27FC236}">
                <a16:creationId xmlns:a16="http://schemas.microsoft.com/office/drawing/2014/main" id="{E004B3B3-1FD2-B920-E02E-C95EC44B7EBE}"/>
              </a:ext>
            </a:extLst>
          </p:cNvPr>
          <p:cNvSpPr/>
          <p:nvPr/>
        </p:nvSpPr>
        <p:spPr>
          <a:xfrm>
            <a:off x="561861" y="1302114"/>
            <a:ext cx="11344390" cy="112456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ja-JP" altLang="en-US"/>
              <a:t>それでは、実際に自分のキャリアデザインについて「キャリアビジョンシート」を使って書いてみましょう。</a:t>
            </a:r>
            <a:endParaRPr lang="en-US" altLang="ja-JP"/>
          </a:p>
        </p:txBody>
      </p:sp>
      <p:pic>
        <p:nvPicPr>
          <p:cNvPr id="6146" name="Picture 2" descr="将来設計をする人のイラスト（男性） | かわいいフリー素材集 いらすとや">
            <a:extLst>
              <a:ext uri="{FF2B5EF4-FFF2-40B4-BE49-F238E27FC236}">
                <a16:creationId xmlns:a16="http://schemas.microsoft.com/office/drawing/2014/main" id="{05B2BC3F-540C-EF9A-551C-BFE51C3F8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0255" y="3659730"/>
            <a:ext cx="2498008" cy="267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194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sp>
        <p:nvSpPr>
          <p:cNvPr id="4" name="四角形: 角を丸くする 3">
            <a:extLst>
              <a:ext uri="{FF2B5EF4-FFF2-40B4-BE49-F238E27FC236}">
                <a16:creationId xmlns:a16="http://schemas.microsoft.com/office/drawing/2014/main" id="{408F125B-BEB1-B35B-65F7-6311BB6C3EDD}"/>
              </a:ext>
            </a:extLst>
          </p:cNvPr>
          <p:cNvSpPr/>
          <p:nvPr/>
        </p:nvSpPr>
        <p:spPr>
          <a:xfrm>
            <a:off x="123093" y="896816"/>
            <a:ext cx="11819863" cy="5486400"/>
          </a:xfrm>
          <a:prstGeom prst="roundRect">
            <a:avLst>
              <a:gd name="adj" fmla="val 1336"/>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8926CBC3-FC47-C8B1-18ED-68B4AB8EB41E}"/>
              </a:ext>
            </a:extLst>
          </p:cNvPr>
          <p:cNvSpPr/>
          <p:nvPr/>
        </p:nvSpPr>
        <p:spPr>
          <a:xfrm>
            <a:off x="3234139" y="691662"/>
            <a:ext cx="5597769" cy="410307"/>
          </a:xfrm>
          <a:prstGeom prst="roundRect">
            <a:avLst>
              <a:gd name="adj" fmla="val 1336"/>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キャリアビジョン</a:t>
            </a:r>
          </a:p>
        </p:txBody>
      </p:sp>
      <p:cxnSp>
        <p:nvCxnSpPr>
          <p:cNvPr id="9" name="直線コネクタ 8">
            <a:extLst>
              <a:ext uri="{FF2B5EF4-FFF2-40B4-BE49-F238E27FC236}">
                <a16:creationId xmlns:a16="http://schemas.microsoft.com/office/drawing/2014/main" id="{E2BF3278-68BB-0C7C-B63D-58CF557D4465}"/>
              </a:ext>
            </a:extLst>
          </p:cNvPr>
          <p:cNvCxnSpPr/>
          <p:nvPr/>
        </p:nvCxnSpPr>
        <p:spPr>
          <a:xfrm>
            <a:off x="123093" y="1916725"/>
            <a:ext cx="118012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43296A-EF4E-7E0E-E003-E75523A5F18C}"/>
              </a:ext>
            </a:extLst>
          </p:cNvPr>
          <p:cNvCxnSpPr>
            <a:cxnSpLocks/>
          </p:cNvCxnSpPr>
          <p:nvPr/>
        </p:nvCxnSpPr>
        <p:spPr>
          <a:xfrm>
            <a:off x="2936630" y="1916725"/>
            <a:ext cx="0" cy="44664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05026C4-2CDE-0C7E-DD7A-7C5C51426E6F}"/>
              </a:ext>
            </a:extLst>
          </p:cNvPr>
          <p:cNvCxnSpPr>
            <a:cxnSpLocks/>
          </p:cNvCxnSpPr>
          <p:nvPr/>
        </p:nvCxnSpPr>
        <p:spPr>
          <a:xfrm flipH="1">
            <a:off x="2936630" y="3868615"/>
            <a:ext cx="90063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50F0ABB-2B08-A928-19C9-64C57131AC0E}"/>
              </a:ext>
            </a:extLst>
          </p:cNvPr>
          <p:cNvCxnSpPr>
            <a:cxnSpLocks/>
          </p:cNvCxnSpPr>
          <p:nvPr/>
        </p:nvCxnSpPr>
        <p:spPr>
          <a:xfrm flipH="1">
            <a:off x="398584" y="3053861"/>
            <a:ext cx="2397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EFD062B-7C69-BD3A-19BD-31A04A685119}"/>
              </a:ext>
            </a:extLst>
          </p:cNvPr>
          <p:cNvCxnSpPr>
            <a:cxnSpLocks/>
          </p:cNvCxnSpPr>
          <p:nvPr/>
        </p:nvCxnSpPr>
        <p:spPr>
          <a:xfrm flipH="1">
            <a:off x="427889" y="4331679"/>
            <a:ext cx="2397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67D10DA-C6CD-D619-900C-F0862B3B4B2D}"/>
              </a:ext>
            </a:extLst>
          </p:cNvPr>
          <p:cNvCxnSpPr>
            <a:cxnSpLocks/>
          </p:cNvCxnSpPr>
          <p:nvPr/>
        </p:nvCxnSpPr>
        <p:spPr>
          <a:xfrm flipH="1">
            <a:off x="439610" y="5451227"/>
            <a:ext cx="2397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C8B75AB8-FC8A-4E59-CA3B-8C102B6293F3}"/>
              </a:ext>
            </a:extLst>
          </p:cNvPr>
          <p:cNvSpPr/>
          <p:nvPr/>
        </p:nvSpPr>
        <p:spPr>
          <a:xfrm>
            <a:off x="2918046" y="1955130"/>
            <a:ext cx="9006325" cy="389814"/>
          </a:xfrm>
          <a:prstGeom prst="rect">
            <a:avLst/>
          </a:prstGeom>
          <a:solidFill>
            <a:schemeClr val="bg1">
              <a:lumMod val="5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ACB5241-A14D-B711-A203-14666AEE5861}"/>
              </a:ext>
            </a:extLst>
          </p:cNvPr>
          <p:cNvSpPr txBox="1"/>
          <p:nvPr/>
        </p:nvSpPr>
        <p:spPr>
          <a:xfrm>
            <a:off x="5750168" y="1937212"/>
            <a:ext cx="2869696" cy="369332"/>
          </a:xfrm>
          <a:prstGeom prst="rect">
            <a:avLst/>
          </a:prstGeom>
          <a:noFill/>
        </p:spPr>
        <p:txBody>
          <a:bodyPr wrap="none" rtlCol="0">
            <a:spAutoFit/>
          </a:bodyPr>
          <a:lstStyle/>
          <a:p>
            <a:r>
              <a:rPr kumimoji="1" lang="ja-JP" altLang="en-US"/>
              <a:t>３年後までのコミットメント</a:t>
            </a:r>
          </a:p>
        </p:txBody>
      </p:sp>
      <p:sp>
        <p:nvSpPr>
          <p:cNvPr id="25" name="正方形/長方形 24">
            <a:extLst>
              <a:ext uri="{FF2B5EF4-FFF2-40B4-BE49-F238E27FC236}">
                <a16:creationId xmlns:a16="http://schemas.microsoft.com/office/drawing/2014/main" id="{6AE0F327-ED67-0CA7-97F5-268DCFEB2DF4}"/>
              </a:ext>
            </a:extLst>
          </p:cNvPr>
          <p:cNvSpPr/>
          <p:nvPr/>
        </p:nvSpPr>
        <p:spPr>
          <a:xfrm>
            <a:off x="2947351" y="3883576"/>
            <a:ext cx="9006325" cy="389814"/>
          </a:xfrm>
          <a:prstGeom prst="rect">
            <a:avLst/>
          </a:prstGeom>
          <a:solidFill>
            <a:schemeClr val="bg1">
              <a:lumMod val="5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73B19F0-71D0-2C77-617C-91A769FD9166}"/>
              </a:ext>
            </a:extLst>
          </p:cNvPr>
          <p:cNvSpPr txBox="1"/>
          <p:nvPr/>
        </p:nvSpPr>
        <p:spPr>
          <a:xfrm>
            <a:off x="5750168" y="3842871"/>
            <a:ext cx="2858475" cy="369332"/>
          </a:xfrm>
          <a:prstGeom prst="rect">
            <a:avLst/>
          </a:prstGeom>
          <a:noFill/>
        </p:spPr>
        <p:txBody>
          <a:bodyPr wrap="none" rtlCol="0">
            <a:spAutoFit/>
          </a:bodyPr>
          <a:lstStyle/>
          <a:p>
            <a:r>
              <a:rPr kumimoji="1" lang="ja-JP" altLang="en-US"/>
              <a:t>過去から３年後までの現状</a:t>
            </a:r>
          </a:p>
        </p:txBody>
      </p:sp>
      <p:sp>
        <p:nvSpPr>
          <p:cNvPr id="27" name="テキスト ボックス 26">
            <a:extLst>
              <a:ext uri="{FF2B5EF4-FFF2-40B4-BE49-F238E27FC236}">
                <a16:creationId xmlns:a16="http://schemas.microsoft.com/office/drawing/2014/main" id="{9E5D4B34-AB34-249F-D907-02557062F732}"/>
              </a:ext>
            </a:extLst>
          </p:cNvPr>
          <p:cNvSpPr txBox="1"/>
          <p:nvPr/>
        </p:nvSpPr>
        <p:spPr>
          <a:xfrm>
            <a:off x="137112" y="1930618"/>
            <a:ext cx="2244525" cy="276999"/>
          </a:xfrm>
          <a:prstGeom prst="rect">
            <a:avLst/>
          </a:prstGeom>
          <a:noFill/>
        </p:spPr>
        <p:txBody>
          <a:bodyPr wrap="none" rtlCol="0">
            <a:spAutoFit/>
          </a:bodyPr>
          <a:lstStyle/>
          <a:p>
            <a:r>
              <a:rPr kumimoji="1" lang="ja-JP" altLang="en-US" sz="1200"/>
              <a:t>■将来から自分への要求・機体</a:t>
            </a:r>
          </a:p>
        </p:txBody>
      </p:sp>
      <p:sp>
        <p:nvSpPr>
          <p:cNvPr id="28" name="テキスト ボックス 27">
            <a:extLst>
              <a:ext uri="{FF2B5EF4-FFF2-40B4-BE49-F238E27FC236}">
                <a16:creationId xmlns:a16="http://schemas.microsoft.com/office/drawing/2014/main" id="{ECB2ADB1-7010-160F-86FC-7BBF76B93914}"/>
              </a:ext>
            </a:extLst>
          </p:cNvPr>
          <p:cNvSpPr txBox="1"/>
          <p:nvPr/>
        </p:nvSpPr>
        <p:spPr>
          <a:xfrm>
            <a:off x="112373" y="3080543"/>
            <a:ext cx="1960793" cy="276999"/>
          </a:xfrm>
          <a:prstGeom prst="rect">
            <a:avLst/>
          </a:prstGeom>
          <a:noFill/>
        </p:spPr>
        <p:txBody>
          <a:bodyPr wrap="none" rtlCol="0">
            <a:spAutoFit/>
          </a:bodyPr>
          <a:lstStyle/>
          <a:p>
            <a:r>
              <a:rPr kumimoji="1" lang="ja-JP" altLang="en-US" sz="1200"/>
              <a:t>■キャリア形成上の価値観</a:t>
            </a:r>
          </a:p>
        </p:txBody>
      </p:sp>
      <p:sp>
        <p:nvSpPr>
          <p:cNvPr id="29" name="テキスト ボックス 28">
            <a:extLst>
              <a:ext uri="{FF2B5EF4-FFF2-40B4-BE49-F238E27FC236}">
                <a16:creationId xmlns:a16="http://schemas.microsoft.com/office/drawing/2014/main" id="{10AA7068-E20C-C712-B8BD-4F8C8EAA3D71}"/>
              </a:ext>
            </a:extLst>
          </p:cNvPr>
          <p:cNvSpPr txBox="1"/>
          <p:nvPr/>
        </p:nvSpPr>
        <p:spPr>
          <a:xfrm>
            <a:off x="159263" y="4323191"/>
            <a:ext cx="646331" cy="276999"/>
          </a:xfrm>
          <a:prstGeom prst="rect">
            <a:avLst/>
          </a:prstGeom>
          <a:noFill/>
        </p:spPr>
        <p:txBody>
          <a:bodyPr wrap="none" rtlCol="0">
            <a:spAutoFit/>
          </a:bodyPr>
          <a:lstStyle/>
          <a:p>
            <a:r>
              <a:rPr kumimoji="1" lang="ja-JP" altLang="en-US" sz="1200"/>
              <a:t>■強み</a:t>
            </a:r>
          </a:p>
        </p:txBody>
      </p:sp>
      <p:sp>
        <p:nvSpPr>
          <p:cNvPr id="30" name="テキスト ボックス 29">
            <a:extLst>
              <a:ext uri="{FF2B5EF4-FFF2-40B4-BE49-F238E27FC236}">
                <a16:creationId xmlns:a16="http://schemas.microsoft.com/office/drawing/2014/main" id="{366FEDC3-3DDE-CCA0-FED8-815AA8F79271}"/>
              </a:ext>
            </a:extLst>
          </p:cNvPr>
          <p:cNvSpPr txBox="1"/>
          <p:nvPr/>
        </p:nvSpPr>
        <p:spPr>
          <a:xfrm>
            <a:off x="153399" y="4844873"/>
            <a:ext cx="643125" cy="276999"/>
          </a:xfrm>
          <a:prstGeom prst="rect">
            <a:avLst/>
          </a:prstGeom>
          <a:noFill/>
        </p:spPr>
        <p:txBody>
          <a:bodyPr wrap="none" rtlCol="0">
            <a:spAutoFit/>
          </a:bodyPr>
          <a:lstStyle/>
          <a:p>
            <a:r>
              <a:rPr kumimoji="1" lang="ja-JP" altLang="en-US" sz="1200"/>
              <a:t>■弱み</a:t>
            </a:r>
          </a:p>
        </p:txBody>
      </p:sp>
      <p:sp>
        <p:nvSpPr>
          <p:cNvPr id="31" name="テキスト ボックス 30">
            <a:extLst>
              <a:ext uri="{FF2B5EF4-FFF2-40B4-BE49-F238E27FC236}">
                <a16:creationId xmlns:a16="http://schemas.microsoft.com/office/drawing/2014/main" id="{F742A53A-E5B5-E146-8787-94D8CC26F66A}"/>
              </a:ext>
            </a:extLst>
          </p:cNvPr>
          <p:cNvSpPr txBox="1"/>
          <p:nvPr/>
        </p:nvSpPr>
        <p:spPr>
          <a:xfrm>
            <a:off x="147535" y="5472060"/>
            <a:ext cx="954107" cy="276999"/>
          </a:xfrm>
          <a:prstGeom prst="rect">
            <a:avLst/>
          </a:prstGeom>
          <a:noFill/>
        </p:spPr>
        <p:txBody>
          <a:bodyPr wrap="none" rtlCol="0">
            <a:spAutoFit/>
          </a:bodyPr>
          <a:lstStyle/>
          <a:p>
            <a:r>
              <a:rPr kumimoji="1" lang="ja-JP" altLang="en-US" sz="1200"/>
              <a:t>■成功体験</a:t>
            </a:r>
          </a:p>
        </p:txBody>
      </p:sp>
      <p:sp>
        <p:nvSpPr>
          <p:cNvPr id="32" name="テキスト ボックス 31">
            <a:extLst>
              <a:ext uri="{FF2B5EF4-FFF2-40B4-BE49-F238E27FC236}">
                <a16:creationId xmlns:a16="http://schemas.microsoft.com/office/drawing/2014/main" id="{76B6F3BB-4006-0174-F2F4-3C54D1F8BDFB}"/>
              </a:ext>
            </a:extLst>
          </p:cNvPr>
          <p:cNvSpPr txBox="1"/>
          <p:nvPr/>
        </p:nvSpPr>
        <p:spPr>
          <a:xfrm>
            <a:off x="2957363" y="2358843"/>
            <a:ext cx="954107" cy="276999"/>
          </a:xfrm>
          <a:prstGeom prst="rect">
            <a:avLst/>
          </a:prstGeom>
          <a:noFill/>
        </p:spPr>
        <p:txBody>
          <a:bodyPr wrap="none" rtlCol="0">
            <a:spAutoFit/>
          </a:bodyPr>
          <a:lstStyle/>
          <a:p>
            <a:r>
              <a:rPr kumimoji="1" lang="ja-JP" altLang="en-US" sz="1200"/>
              <a:t>■行動目次</a:t>
            </a:r>
          </a:p>
        </p:txBody>
      </p:sp>
      <p:sp>
        <p:nvSpPr>
          <p:cNvPr id="33" name="テキスト ボックス 32">
            <a:extLst>
              <a:ext uri="{FF2B5EF4-FFF2-40B4-BE49-F238E27FC236}">
                <a16:creationId xmlns:a16="http://schemas.microsoft.com/office/drawing/2014/main" id="{33E76597-AD1C-2212-174A-66155D260CA2}"/>
              </a:ext>
            </a:extLst>
          </p:cNvPr>
          <p:cNvSpPr txBox="1"/>
          <p:nvPr/>
        </p:nvSpPr>
        <p:spPr>
          <a:xfrm>
            <a:off x="7104992" y="2360859"/>
            <a:ext cx="954107" cy="276999"/>
          </a:xfrm>
          <a:prstGeom prst="rect">
            <a:avLst/>
          </a:prstGeom>
          <a:noFill/>
        </p:spPr>
        <p:txBody>
          <a:bodyPr wrap="none" rtlCol="0">
            <a:spAutoFit/>
          </a:bodyPr>
          <a:lstStyle/>
          <a:p>
            <a:r>
              <a:rPr kumimoji="1" lang="ja-JP" altLang="en-US" sz="1200"/>
              <a:t>■行動計画</a:t>
            </a:r>
          </a:p>
        </p:txBody>
      </p:sp>
      <p:sp>
        <p:nvSpPr>
          <p:cNvPr id="34" name="テキスト ボックス 33">
            <a:extLst>
              <a:ext uri="{FF2B5EF4-FFF2-40B4-BE49-F238E27FC236}">
                <a16:creationId xmlns:a16="http://schemas.microsoft.com/office/drawing/2014/main" id="{A5812475-B3D0-6AC1-2501-E19842BF12DB}"/>
              </a:ext>
            </a:extLst>
          </p:cNvPr>
          <p:cNvSpPr txBox="1"/>
          <p:nvPr/>
        </p:nvSpPr>
        <p:spPr>
          <a:xfrm>
            <a:off x="2951500" y="4287283"/>
            <a:ext cx="2481770" cy="276999"/>
          </a:xfrm>
          <a:prstGeom prst="rect">
            <a:avLst/>
          </a:prstGeom>
          <a:noFill/>
        </p:spPr>
        <p:txBody>
          <a:bodyPr wrap="none" rtlCol="0">
            <a:spAutoFit/>
          </a:bodyPr>
          <a:lstStyle/>
          <a:p>
            <a:r>
              <a:rPr kumimoji="1" lang="ja-JP" altLang="en-US" sz="1200"/>
              <a:t>■これまでのキャリア、現状の役割</a:t>
            </a:r>
          </a:p>
        </p:txBody>
      </p:sp>
      <p:sp>
        <p:nvSpPr>
          <p:cNvPr id="35" name="テキスト ボックス 34">
            <a:extLst>
              <a:ext uri="{FF2B5EF4-FFF2-40B4-BE49-F238E27FC236}">
                <a16:creationId xmlns:a16="http://schemas.microsoft.com/office/drawing/2014/main" id="{639D68D1-30A3-61E0-ADEF-9F3880032DFC}"/>
              </a:ext>
            </a:extLst>
          </p:cNvPr>
          <p:cNvSpPr txBox="1"/>
          <p:nvPr/>
        </p:nvSpPr>
        <p:spPr>
          <a:xfrm>
            <a:off x="7099129" y="4289299"/>
            <a:ext cx="1107996" cy="276999"/>
          </a:xfrm>
          <a:prstGeom prst="rect">
            <a:avLst/>
          </a:prstGeom>
          <a:noFill/>
        </p:spPr>
        <p:txBody>
          <a:bodyPr wrap="none" rtlCol="0">
            <a:spAutoFit/>
          </a:bodyPr>
          <a:lstStyle/>
          <a:p>
            <a:r>
              <a:rPr kumimoji="1" lang="ja-JP" altLang="en-US" sz="1200"/>
              <a:t>■現状の課題</a:t>
            </a:r>
          </a:p>
        </p:txBody>
      </p:sp>
      <p:sp>
        <p:nvSpPr>
          <p:cNvPr id="36" name="テキスト ボックス 35">
            <a:extLst>
              <a:ext uri="{FF2B5EF4-FFF2-40B4-BE49-F238E27FC236}">
                <a16:creationId xmlns:a16="http://schemas.microsoft.com/office/drawing/2014/main" id="{B993A1E2-C408-7CB1-9EB0-B1CAD11635CC}"/>
              </a:ext>
            </a:extLst>
          </p:cNvPr>
          <p:cNvSpPr txBox="1"/>
          <p:nvPr/>
        </p:nvSpPr>
        <p:spPr>
          <a:xfrm>
            <a:off x="7110849" y="5180253"/>
            <a:ext cx="954107" cy="276999"/>
          </a:xfrm>
          <a:prstGeom prst="rect">
            <a:avLst/>
          </a:prstGeom>
          <a:noFill/>
        </p:spPr>
        <p:txBody>
          <a:bodyPr wrap="none" rtlCol="0">
            <a:spAutoFit/>
          </a:bodyPr>
          <a:lstStyle/>
          <a:p>
            <a:r>
              <a:rPr kumimoji="1" lang="ja-JP" altLang="en-US" sz="1200"/>
              <a:t>■阻害</a:t>
            </a:r>
            <a:r>
              <a:rPr lang="ja-JP" altLang="en-US" sz="1200"/>
              <a:t>要因</a:t>
            </a:r>
            <a:endParaRPr kumimoji="1" lang="ja-JP" altLang="en-US" sz="1200"/>
          </a:p>
        </p:txBody>
      </p:sp>
    </p:spTree>
    <p:extLst>
      <p:ext uri="{BB962C8B-B14F-4D97-AF65-F5344CB8AC3E}">
        <p14:creationId xmlns:p14="http://schemas.microsoft.com/office/powerpoint/2010/main" val="1922755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pic>
        <p:nvPicPr>
          <p:cNvPr id="6146" name="Picture 2">
            <a:extLst>
              <a:ext uri="{FF2B5EF4-FFF2-40B4-BE49-F238E27FC236}">
                <a16:creationId xmlns:a16="http://schemas.microsoft.com/office/drawing/2014/main" id="{EE9740A3-F34E-8955-4853-A43C498D9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48" y="1435549"/>
            <a:ext cx="6722452" cy="502350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7">
            <a:extLst>
              <a:ext uri="{FF2B5EF4-FFF2-40B4-BE49-F238E27FC236}">
                <a16:creationId xmlns:a16="http://schemas.microsoft.com/office/drawing/2014/main" id="{E8EFE69D-321E-82E5-ED2E-77ADA063BA42}"/>
              </a:ext>
            </a:extLst>
          </p:cNvPr>
          <p:cNvSpPr>
            <a:spLocks noGrp="1"/>
          </p:cNvSpPr>
          <p:nvPr>
            <p:ph type="body" sz="quarter" idx="14"/>
          </p:nvPr>
        </p:nvSpPr>
        <p:spPr>
          <a:xfrm>
            <a:off x="268288" y="929051"/>
            <a:ext cx="11637962" cy="373063"/>
          </a:xfrm>
        </p:spPr>
        <p:txBody>
          <a:bodyPr/>
          <a:lstStyle/>
          <a:p>
            <a:r>
              <a:rPr lang="ja-JP" altLang="en-US"/>
              <a:t>キャリアシートの書き方</a:t>
            </a:r>
            <a:endParaRPr lang="ja-JP" altLang="en-US" dirty="0"/>
          </a:p>
        </p:txBody>
      </p:sp>
      <p:graphicFrame>
        <p:nvGraphicFramePr>
          <p:cNvPr id="3" name="表 2">
            <a:extLst>
              <a:ext uri="{FF2B5EF4-FFF2-40B4-BE49-F238E27FC236}">
                <a16:creationId xmlns:a16="http://schemas.microsoft.com/office/drawing/2014/main" id="{888A92A8-341F-2253-BF4D-62AF61FF40CD}"/>
              </a:ext>
            </a:extLst>
          </p:cNvPr>
          <p:cNvGraphicFramePr>
            <a:graphicFrameLocks noGrp="1"/>
          </p:cNvGraphicFramePr>
          <p:nvPr>
            <p:extLst>
              <p:ext uri="{D42A27DB-BD31-4B8C-83A1-F6EECF244321}">
                <p14:modId xmlns:p14="http://schemas.microsoft.com/office/powerpoint/2010/main" val="2843073524"/>
              </p:ext>
            </p:extLst>
          </p:nvPr>
        </p:nvGraphicFramePr>
        <p:xfrm>
          <a:off x="6998677" y="1435549"/>
          <a:ext cx="5057775" cy="4307840"/>
        </p:xfrm>
        <a:graphic>
          <a:graphicData uri="http://schemas.openxmlformats.org/drawingml/2006/table">
            <a:tbl>
              <a:tblPr firstRow="1" bandRow="1">
                <a:tableStyleId>{5C22544A-7EE6-4342-B048-85BDC9FD1C3A}</a:tableStyleId>
              </a:tblPr>
              <a:tblGrid>
                <a:gridCol w="1990236">
                  <a:extLst>
                    <a:ext uri="{9D8B030D-6E8A-4147-A177-3AD203B41FA5}">
                      <a16:colId xmlns:a16="http://schemas.microsoft.com/office/drawing/2014/main" val="3399175765"/>
                    </a:ext>
                  </a:extLst>
                </a:gridCol>
                <a:gridCol w="3067539">
                  <a:extLst>
                    <a:ext uri="{9D8B030D-6E8A-4147-A177-3AD203B41FA5}">
                      <a16:colId xmlns:a16="http://schemas.microsoft.com/office/drawing/2014/main" val="666297497"/>
                    </a:ext>
                  </a:extLst>
                </a:gridCol>
              </a:tblGrid>
              <a:tr h="370840">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156681139"/>
                  </a:ext>
                </a:extLst>
              </a:tr>
              <a:tr h="370840">
                <a:tc>
                  <a:txBody>
                    <a:bodyPr/>
                    <a:lstStyle/>
                    <a:p>
                      <a:r>
                        <a:rPr kumimoji="1" lang="ja-JP" altLang="en-US"/>
                        <a:t>現状把握</a:t>
                      </a:r>
                    </a:p>
                  </a:txBody>
                  <a:tcPr>
                    <a:solidFill>
                      <a:schemeClr val="accent2">
                        <a:lumMod val="40000"/>
                        <a:lumOff val="60000"/>
                      </a:schemeClr>
                    </a:solidFill>
                  </a:tcPr>
                </a:tc>
                <a:tc>
                  <a:txBody>
                    <a:bodyPr/>
                    <a:lstStyle/>
                    <a:p>
                      <a:r>
                        <a:rPr kumimoji="1" lang="ja-JP" altLang="en-US"/>
                        <a:t>・これまでのキャリア、現状の役割</a:t>
                      </a:r>
                    </a:p>
                    <a:p>
                      <a:r>
                        <a:rPr kumimoji="1" lang="ja-JP" altLang="en-US"/>
                        <a:t>・現状の課題</a:t>
                      </a:r>
                    </a:p>
                    <a:p>
                      <a:r>
                        <a:rPr kumimoji="1" lang="ja-JP" altLang="en-US"/>
                        <a:t>・課題解決できない阻害要因</a:t>
                      </a:r>
                    </a:p>
                  </a:txBody>
                  <a:tcPr/>
                </a:tc>
                <a:extLst>
                  <a:ext uri="{0D108BD9-81ED-4DB2-BD59-A6C34878D82A}">
                    <a16:rowId xmlns:a16="http://schemas.microsoft.com/office/drawing/2014/main" val="1502720404"/>
                  </a:ext>
                </a:extLst>
              </a:tr>
              <a:tr h="370840">
                <a:tc>
                  <a:txBody>
                    <a:bodyPr/>
                    <a:lstStyle/>
                    <a:p>
                      <a:r>
                        <a:rPr kumimoji="1" lang="ja-JP" altLang="en-US"/>
                        <a:t>価値観</a:t>
                      </a:r>
                    </a:p>
                  </a:txBody>
                  <a:tcPr>
                    <a:solidFill>
                      <a:schemeClr val="accent2">
                        <a:lumMod val="40000"/>
                        <a:lumOff val="60000"/>
                      </a:schemeClr>
                    </a:solidFill>
                  </a:tcPr>
                </a:tc>
                <a:tc>
                  <a:txBody>
                    <a:bodyPr/>
                    <a:lstStyle/>
                    <a:p>
                      <a:r>
                        <a:rPr kumimoji="1" lang="ja-JP" altLang="en-US"/>
                        <a:t>・将来から自分への要求・期待</a:t>
                      </a:r>
                    </a:p>
                    <a:p>
                      <a:r>
                        <a:rPr kumimoji="1" lang="ja-JP" altLang="en-US"/>
                        <a:t>・キャリア形成上の価値観</a:t>
                      </a:r>
                    </a:p>
                    <a:p>
                      <a:r>
                        <a:rPr kumimoji="1" lang="ja-JP" altLang="en-US"/>
                        <a:t>・強み</a:t>
                      </a:r>
                    </a:p>
                    <a:p>
                      <a:r>
                        <a:rPr kumimoji="1" lang="ja-JP" altLang="en-US"/>
                        <a:t>・弱み</a:t>
                      </a:r>
                    </a:p>
                    <a:p>
                      <a:r>
                        <a:rPr kumimoji="1" lang="ja-JP" altLang="en-US"/>
                        <a:t>・成功体験</a:t>
                      </a:r>
                    </a:p>
                  </a:txBody>
                  <a:tcPr/>
                </a:tc>
                <a:extLst>
                  <a:ext uri="{0D108BD9-81ED-4DB2-BD59-A6C34878D82A}">
                    <a16:rowId xmlns:a16="http://schemas.microsoft.com/office/drawing/2014/main" val="1923397638"/>
                  </a:ext>
                </a:extLst>
              </a:tr>
              <a:tr h="370840">
                <a:tc>
                  <a:txBody>
                    <a:bodyPr/>
                    <a:lstStyle/>
                    <a:p>
                      <a:r>
                        <a:rPr kumimoji="1" lang="ja-JP" altLang="en-US"/>
                        <a:t>コミットメント</a:t>
                      </a:r>
                    </a:p>
                  </a:txBody>
                  <a:tcPr>
                    <a:solidFill>
                      <a:schemeClr val="accent2">
                        <a:lumMod val="40000"/>
                        <a:lumOff val="60000"/>
                      </a:schemeClr>
                    </a:solidFill>
                  </a:tcPr>
                </a:tc>
                <a:tc>
                  <a:txBody>
                    <a:bodyPr/>
                    <a:lstStyle/>
                    <a:p>
                      <a:r>
                        <a:rPr kumimoji="1" lang="ja-JP" altLang="en-US"/>
                        <a:t>・行動目次</a:t>
                      </a:r>
                    </a:p>
                    <a:p>
                      <a:r>
                        <a:rPr kumimoji="1" lang="ja-JP" altLang="en-US"/>
                        <a:t>・行動計画</a:t>
                      </a:r>
                    </a:p>
                  </a:txBody>
                  <a:tcPr/>
                </a:tc>
                <a:extLst>
                  <a:ext uri="{0D108BD9-81ED-4DB2-BD59-A6C34878D82A}">
                    <a16:rowId xmlns:a16="http://schemas.microsoft.com/office/drawing/2014/main" val="1398396060"/>
                  </a:ext>
                </a:extLst>
              </a:tr>
              <a:tr h="370840">
                <a:tc>
                  <a:txBody>
                    <a:bodyPr/>
                    <a:lstStyle/>
                    <a:p>
                      <a:r>
                        <a:rPr kumimoji="1" lang="ja-JP" altLang="en-US"/>
                        <a:t>キャリアビジョン</a:t>
                      </a:r>
                    </a:p>
                  </a:txBody>
                  <a:tcPr>
                    <a:solidFill>
                      <a:schemeClr val="accent2">
                        <a:lumMod val="40000"/>
                        <a:lumOff val="60000"/>
                      </a:schemeClr>
                    </a:solidFill>
                  </a:tcPr>
                </a:tc>
                <a:tc>
                  <a:txBody>
                    <a:bodyPr/>
                    <a:lstStyle/>
                    <a:p>
                      <a:r>
                        <a:rPr kumimoji="1" lang="ja-JP" altLang="en-US"/>
                        <a:t>・軸足（行動指針）</a:t>
                      </a:r>
                    </a:p>
                  </a:txBody>
                  <a:tcPr/>
                </a:tc>
                <a:extLst>
                  <a:ext uri="{0D108BD9-81ED-4DB2-BD59-A6C34878D82A}">
                    <a16:rowId xmlns:a16="http://schemas.microsoft.com/office/drawing/2014/main" val="1565125440"/>
                  </a:ext>
                </a:extLst>
              </a:tr>
            </a:tbl>
          </a:graphicData>
        </a:graphic>
      </p:graphicFrame>
    </p:spTree>
    <p:extLst>
      <p:ext uri="{BB962C8B-B14F-4D97-AF65-F5344CB8AC3E}">
        <p14:creationId xmlns:p14="http://schemas.microsoft.com/office/powerpoint/2010/main" val="759648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1-1-4.</a:t>
            </a:r>
            <a:r>
              <a:rPr lang="ja-JP" altLang="en-US" dirty="0"/>
              <a:t>キャリアデザイン</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当社が考える「キャリアデザイン」分野</a:t>
            </a:r>
            <a:endParaRPr lang="ja-JP" altLang="en-US" dirty="0"/>
          </a:p>
        </p:txBody>
      </p:sp>
      <p:sp>
        <p:nvSpPr>
          <p:cNvPr id="2" name="テキスト プレースホルダー 5">
            <a:extLst>
              <a:ext uri="{FF2B5EF4-FFF2-40B4-BE49-F238E27FC236}">
                <a16:creationId xmlns:a16="http://schemas.microsoft.com/office/drawing/2014/main" id="{464B4815-0B27-7991-C7EC-09EDEFE773E1}"/>
              </a:ext>
            </a:extLst>
          </p:cNvPr>
          <p:cNvSpPr txBox="1">
            <a:spLocks/>
          </p:cNvSpPr>
          <p:nvPr/>
        </p:nvSpPr>
        <p:spPr>
          <a:xfrm>
            <a:off x="267628" y="1330958"/>
            <a:ext cx="11675326" cy="1112310"/>
          </a:xfrm>
          <a:prstGeom prst="rect">
            <a:avLst/>
          </a:prstGeom>
        </p:spPr>
        <p:style>
          <a:lnRef idx="0">
            <a:schemeClr val="accent1"/>
          </a:lnRef>
          <a:fillRef idx="3">
            <a:schemeClr val="accent1"/>
          </a:fillRef>
          <a:effectRef idx="3">
            <a:schemeClr val="accent1"/>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lnSpc>
                <a:spcPct val="150000"/>
              </a:lnSpc>
            </a:pPr>
            <a:r>
              <a:rPr lang="ja-JP" altLang="en-US" sz="1800" b="1">
                <a:solidFill>
                  <a:schemeClr val="bg1"/>
                </a:solidFill>
                <a:latin typeface="BIZ UDPゴシック" panose="020B0400000000000000" pitchFamily="50" charset="-128"/>
                <a:ea typeface="BIZ UDPゴシック" panose="020B0400000000000000" pitchFamily="50" charset="-128"/>
              </a:rPr>
              <a:t>当社では</a:t>
            </a:r>
            <a:r>
              <a:rPr lang="en-US" altLang="ja-JP" sz="1800" b="1">
                <a:solidFill>
                  <a:schemeClr val="bg1"/>
                </a:solidFill>
                <a:latin typeface="BIZ UDPゴシック" panose="020B0400000000000000" pitchFamily="50" charset="-128"/>
                <a:ea typeface="BIZ UDPゴシック" panose="020B0400000000000000" pitchFamily="50" charset="-128"/>
              </a:rPr>
              <a:t>IT</a:t>
            </a:r>
            <a:r>
              <a:rPr lang="ja-JP" altLang="en-US" sz="1800" b="1">
                <a:solidFill>
                  <a:schemeClr val="bg1"/>
                </a:solidFill>
                <a:latin typeface="BIZ UDPゴシック" panose="020B0400000000000000" pitchFamily="50" charset="-128"/>
                <a:ea typeface="BIZ UDPゴシック" panose="020B0400000000000000" pitchFamily="50" charset="-128"/>
              </a:rPr>
              <a:t>技術者を、「</a:t>
            </a:r>
            <a:r>
              <a:rPr lang="en-US" altLang="ja-JP" sz="1800" b="1">
                <a:solidFill>
                  <a:schemeClr val="bg1"/>
                </a:solidFill>
                <a:latin typeface="BIZ UDPゴシック" panose="020B0400000000000000" pitchFamily="50" charset="-128"/>
                <a:ea typeface="BIZ UDPゴシック" panose="020B0400000000000000" pitchFamily="50" charset="-128"/>
              </a:rPr>
              <a:t>SE/</a:t>
            </a:r>
            <a:r>
              <a:rPr lang="ja-JP" altLang="en-US" sz="1800" b="1">
                <a:solidFill>
                  <a:schemeClr val="bg1"/>
                </a:solidFill>
                <a:latin typeface="BIZ UDPゴシック" panose="020B0400000000000000" pitchFamily="50" charset="-128"/>
                <a:ea typeface="BIZ UDPゴシック" panose="020B0400000000000000" pitchFamily="50" charset="-128"/>
              </a:rPr>
              <a:t>プログラマー」と、「ネットワークエンジニア」の２つの分野に分けて育成しています。</a:t>
            </a:r>
            <a:endParaRPr lang="en-US" altLang="ja-JP" sz="1800" b="1">
              <a:solidFill>
                <a:schemeClr val="bg1"/>
              </a:solidFill>
              <a:latin typeface="BIZ UDPゴシック" panose="020B0400000000000000" pitchFamily="50" charset="-128"/>
              <a:ea typeface="BIZ UDPゴシック" panose="020B0400000000000000" pitchFamily="50" charset="-128"/>
            </a:endParaRPr>
          </a:p>
          <a:p>
            <a:pPr marL="285750" indent="-285750">
              <a:lnSpc>
                <a:spcPct val="150000"/>
              </a:lnSpc>
            </a:pPr>
            <a:r>
              <a:rPr lang="ja-JP" altLang="en-US" sz="1800" b="1">
                <a:solidFill>
                  <a:schemeClr val="bg1"/>
                </a:solidFill>
                <a:latin typeface="BIZ UDPゴシック" panose="020B0400000000000000" pitchFamily="50" charset="-128"/>
                <a:ea typeface="BIZ UDPゴシック" panose="020B0400000000000000" pitchFamily="50" charset="-128"/>
              </a:rPr>
              <a:t>今回は、「プログラマー」の実習にチャレンジしていただきます。</a:t>
            </a:r>
            <a:endParaRPr lang="en-US" altLang="ja-JP" sz="1800" b="1" dirty="0">
              <a:solidFill>
                <a:schemeClr val="bg1"/>
              </a:solidFill>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4D043DF4-12DE-087F-259A-3980E0FF47A4}"/>
              </a:ext>
            </a:extLst>
          </p:cNvPr>
          <p:cNvSpPr/>
          <p:nvPr/>
        </p:nvSpPr>
        <p:spPr>
          <a:xfrm>
            <a:off x="283235" y="3079792"/>
            <a:ext cx="5428091" cy="3228943"/>
          </a:xfrm>
          <a:prstGeom prst="roundRect">
            <a:avLst>
              <a:gd name="adj" fmla="val 365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solidFill>
                <a:schemeClr val="bg1"/>
              </a:solidFill>
            </a:endParaRPr>
          </a:p>
        </p:txBody>
      </p:sp>
      <p:sp>
        <p:nvSpPr>
          <p:cNvPr id="4" name="四角形: 角を丸くする 3">
            <a:extLst>
              <a:ext uri="{FF2B5EF4-FFF2-40B4-BE49-F238E27FC236}">
                <a16:creationId xmlns:a16="http://schemas.microsoft.com/office/drawing/2014/main" id="{6535B7D4-1AF3-8D33-1108-27FFF6039057}"/>
              </a:ext>
            </a:extLst>
          </p:cNvPr>
          <p:cNvSpPr/>
          <p:nvPr/>
        </p:nvSpPr>
        <p:spPr>
          <a:xfrm>
            <a:off x="6440390" y="3079792"/>
            <a:ext cx="5428091" cy="3280986"/>
          </a:xfrm>
          <a:prstGeom prst="roundRect">
            <a:avLst>
              <a:gd name="adj" fmla="val 365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63F4CD76-6637-36A3-F1E2-4BE7068DFEC7}"/>
              </a:ext>
            </a:extLst>
          </p:cNvPr>
          <p:cNvSpPr/>
          <p:nvPr/>
        </p:nvSpPr>
        <p:spPr>
          <a:xfrm>
            <a:off x="404422" y="5639171"/>
            <a:ext cx="11265754" cy="707609"/>
          </a:xfrm>
          <a:prstGeom prst="roundRect">
            <a:avLst>
              <a:gd name="adj" fmla="val 3653"/>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A9D239E-EBC5-C8FA-265E-125EADCA5803}"/>
              </a:ext>
            </a:extLst>
          </p:cNvPr>
          <p:cNvSpPr txBox="1"/>
          <p:nvPr/>
        </p:nvSpPr>
        <p:spPr>
          <a:xfrm>
            <a:off x="1685576" y="2679212"/>
            <a:ext cx="2170787" cy="369332"/>
          </a:xfrm>
          <a:prstGeom prst="rect">
            <a:avLst/>
          </a:prstGeom>
          <a:noFill/>
        </p:spPr>
        <p:txBody>
          <a:bodyPr wrap="none" rtlCol="0">
            <a:spAutoFit/>
          </a:bodyPr>
          <a:lstStyle/>
          <a:p>
            <a:r>
              <a:rPr kumimoji="1" lang="en-US" altLang="ja-JP" dirty="0">
                <a:latin typeface="BIZ UDPゴシック" panose="020B0400000000000000" pitchFamily="50" charset="-128"/>
                <a:ea typeface="BIZ UDPゴシック" panose="020B0400000000000000" pitchFamily="50" charset="-128"/>
              </a:rPr>
              <a:t>【SE/</a:t>
            </a:r>
            <a:r>
              <a:rPr kumimoji="1" lang="ja-JP" altLang="en-US" dirty="0">
                <a:latin typeface="BIZ UDPゴシック" panose="020B0400000000000000" pitchFamily="50" charset="-128"/>
                <a:ea typeface="BIZ UDPゴシック" panose="020B0400000000000000" pitchFamily="50" charset="-128"/>
              </a:rPr>
              <a:t>プログラマー</a:t>
            </a:r>
            <a:r>
              <a:rPr kumimoji="1" lang="en-US" altLang="ja-JP" dirty="0">
                <a:latin typeface="BIZ UDPゴシック" panose="020B0400000000000000" pitchFamily="50" charset="-128"/>
                <a:ea typeface="BIZ UDPゴシック" panose="020B0400000000000000" pitchFamily="50" charset="-128"/>
              </a:rPr>
              <a:t>】</a:t>
            </a:r>
            <a:endParaRPr kumimoji="1" lang="ja-JP" altLang="en-US"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6E523F47-A60F-47D0-0674-5D3C29723418}"/>
              </a:ext>
            </a:extLst>
          </p:cNvPr>
          <p:cNvSpPr txBox="1"/>
          <p:nvPr/>
        </p:nvSpPr>
        <p:spPr>
          <a:xfrm>
            <a:off x="7690573" y="2689397"/>
            <a:ext cx="2685351" cy="369332"/>
          </a:xfrm>
          <a:prstGeom prst="rect">
            <a:avLst/>
          </a:prstGeom>
          <a:noFill/>
        </p:spPr>
        <p:txBody>
          <a:bodyPr wrap="none" rtlCol="0">
            <a:spAutoFit/>
          </a:bodyPr>
          <a:lstStyle/>
          <a:p>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ネットワークエンジニア</a:t>
            </a:r>
            <a:r>
              <a:rPr kumimoji="1" lang="en-US" altLang="ja-JP" dirty="0">
                <a:latin typeface="BIZ UDPゴシック" panose="020B0400000000000000" pitchFamily="50" charset="-128"/>
                <a:ea typeface="BIZ UDPゴシック" panose="020B0400000000000000" pitchFamily="50" charset="-128"/>
              </a:rPr>
              <a:t>】</a:t>
            </a:r>
            <a:endParaRPr kumimoji="1"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003570F9-E62F-C925-C234-826A8E48F77F}"/>
              </a:ext>
            </a:extLst>
          </p:cNvPr>
          <p:cNvSpPr txBox="1"/>
          <p:nvPr/>
        </p:nvSpPr>
        <p:spPr>
          <a:xfrm>
            <a:off x="6621139" y="3375361"/>
            <a:ext cx="4935556" cy="2031325"/>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サーバ・ネットワークの管理 </a:t>
            </a:r>
            <a:r>
              <a:rPr kumimoji="1" lang="en-US" altLang="ja-JP" dirty="0">
                <a:latin typeface="BIZ UDPゴシック" panose="020B0400000000000000" pitchFamily="50" charset="-128"/>
                <a:ea typeface="BIZ UDPゴシック" panose="020B0400000000000000" pitchFamily="50" charset="-128"/>
              </a:rPr>
              <a:t>(OS: Windows / Linux / Unix) </a:t>
            </a:r>
            <a:r>
              <a:rPr kumimoji="1" lang="ja-JP" altLang="en-US" dirty="0">
                <a:latin typeface="BIZ UDPゴシック" panose="020B0400000000000000" pitchFamily="50" charset="-128"/>
                <a:ea typeface="BIZ UDPゴシック" panose="020B0400000000000000" pitchFamily="50" charset="-128"/>
              </a:rPr>
              <a:t>及びインフラ系のヘルプデスク </a:t>
            </a:r>
            <a:endParaRPr kumimoji="1"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必須スキル：サーバ・ルータ・スイッチ等の設計構築スキル、ヘルプ業務に必要なコミュニケーション能力 </a:t>
            </a: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任意スキル：各種開発言語</a:t>
            </a:r>
          </a:p>
        </p:txBody>
      </p:sp>
      <p:sp>
        <p:nvSpPr>
          <p:cNvPr id="11" name="テキスト ボックス 10">
            <a:extLst>
              <a:ext uri="{FF2B5EF4-FFF2-40B4-BE49-F238E27FC236}">
                <a16:creationId xmlns:a16="http://schemas.microsoft.com/office/drawing/2014/main" id="{6487F95E-8F8B-B588-41B9-B920E8562EAE}"/>
              </a:ext>
            </a:extLst>
          </p:cNvPr>
          <p:cNvSpPr txBox="1"/>
          <p:nvPr/>
        </p:nvSpPr>
        <p:spPr>
          <a:xfrm>
            <a:off x="411654" y="3363716"/>
            <a:ext cx="5206947" cy="1754326"/>
          </a:xfrm>
          <a:prstGeom prst="rect">
            <a:avLst/>
          </a:prstGeom>
          <a:noFill/>
        </p:spPr>
        <p:txBody>
          <a:bodyPr wrap="square" rtlCol="0">
            <a:spAutoFit/>
          </a:bodyPr>
          <a:lstStyle/>
          <a:p>
            <a:r>
              <a:rPr kumimoji="1" lang="ja-JP" altLang="en-US" dirty="0">
                <a:solidFill>
                  <a:schemeClr val="bg1"/>
                </a:solidFill>
                <a:latin typeface="BIZ UDPゴシック" panose="020B0400000000000000" pitchFamily="50" charset="-128"/>
                <a:ea typeface="BIZ UDPゴシック" panose="020B0400000000000000" pitchFamily="50" charset="-128"/>
              </a:rPr>
              <a:t>自社システム等の開発（設計、製造、試験、リリース、ユーザーサポート等を行います） </a:t>
            </a:r>
            <a:endParaRPr kumimoji="1" lang="en-US" altLang="ja-JP" dirty="0">
              <a:solidFill>
                <a:schemeClr val="bg1"/>
              </a:solidFill>
              <a:latin typeface="BIZ UDPゴシック" panose="020B0400000000000000" pitchFamily="50" charset="-128"/>
              <a:ea typeface="BIZ UDPゴシック" panose="020B0400000000000000" pitchFamily="50" charset="-128"/>
            </a:endParaRPr>
          </a:p>
          <a:p>
            <a:endParaRPr kumimoji="1" lang="en-US" altLang="ja-JP" dirty="0">
              <a:solidFill>
                <a:schemeClr val="bg1"/>
              </a:solidFill>
              <a:latin typeface="BIZ UDPゴシック" panose="020B0400000000000000" pitchFamily="50" charset="-128"/>
              <a:ea typeface="BIZ UDPゴシック" panose="020B0400000000000000" pitchFamily="50" charset="-128"/>
            </a:endParaRPr>
          </a:p>
          <a:p>
            <a:r>
              <a:rPr kumimoji="1" lang="ja-JP" altLang="en-US" dirty="0">
                <a:solidFill>
                  <a:schemeClr val="bg1"/>
                </a:solidFill>
                <a:latin typeface="BIZ UDPゴシック" panose="020B0400000000000000" pitchFamily="50" charset="-128"/>
                <a:ea typeface="BIZ UDPゴシック" panose="020B0400000000000000" pitchFamily="50" charset="-128"/>
              </a:rPr>
              <a:t>言語： </a:t>
            </a:r>
            <a:r>
              <a:rPr kumimoji="1" lang="en-US" altLang="ja-JP" dirty="0">
                <a:solidFill>
                  <a:schemeClr val="bg1"/>
                </a:solidFill>
                <a:latin typeface="BIZ UDPゴシック" panose="020B0400000000000000" pitchFamily="50" charset="-128"/>
                <a:ea typeface="BIZ UDPゴシック" panose="020B0400000000000000" pitchFamily="50" charset="-128"/>
              </a:rPr>
              <a:t>C#</a:t>
            </a:r>
            <a:r>
              <a:rPr kumimoji="1" lang="ja-JP" altLang="en-US" dirty="0">
                <a:solidFill>
                  <a:schemeClr val="bg1"/>
                </a:solidFill>
                <a:latin typeface="BIZ UDPゴシック" panose="020B0400000000000000" pitchFamily="50" charset="-128"/>
                <a:ea typeface="BIZ UDPゴシック" panose="020B0400000000000000" pitchFamily="50" charset="-128"/>
              </a:rPr>
              <a:t>、</a:t>
            </a:r>
            <a:r>
              <a:rPr kumimoji="1" lang="en-US" altLang="ja-JP" dirty="0">
                <a:solidFill>
                  <a:schemeClr val="bg1"/>
                </a:solidFill>
                <a:latin typeface="BIZ UDPゴシック" panose="020B0400000000000000" pitchFamily="50" charset="-128"/>
                <a:ea typeface="BIZ UDPゴシック" panose="020B0400000000000000" pitchFamily="50" charset="-128"/>
              </a:rPr>
              <a:t>Java</a:t>
            </a:r>
            <a:r>
              <a:rPr kumimoji="1" lang="ja-JP" altLang="en-US" dirty="0">
                <a:solidFill>
                  <a:schemeClr val="bg1"/>
                </a:solidFill>
                <a:latin typeface="BIZ UDPゴシック" panose="020B0400000000000000" pitchFamily="50" charset="-128"/>
                <a:ea typeface="BIZ UDPゴシック" panose="020B0400000000000000" pitchFamily="50" charset="-128"/>
              </a:rPr>
              <a:t>、</a:t>
            </a:r>
            <a:r>
              <a:rPr kumimoji="1" lang="en-US" altLang="ja-JP" dirty="0">
                <a:solidFill>
                  <a:schemeClr val="bg1"/>
                </a:solidFill>
                <a:latin typeface="BIZ UDPゴシック" panose="020B0400000000000000" pitchFamily="50" charset="-128"/>
                <a:ea typeface="BIZ UDPゴシック" panose="020B0400000000000000" pitchFamily="50" charset="-128"/>
              </a:rPr>
              <a:t>PHP</a:t>
            </a:r>
            <a:r>
              <a:rPr kumimoji="1" lang="ja-JP" altLang="en-US" dirty="0">
                <a:solidFill>
                  <a:schemeClr val="bg1"/>
                </a:solidFill>
                <a:latin typeface="BIZ UDPゴシック" panose="020B0400000000000000" pitchFamily="50" charset="-128"/>
                <a:ea typeface="BIZ UDPゴシック" panose="020B0400000000000000" pitchFamily="50" charset="-128"/>
              </a:rPr>
              <a:t>、</a:t>
            </a:r>
            <a:r>
              <a:rPr kumimoji="1" lang="en-US" altLang="ja-JP" dirty="0">
                <a:solidFill>
                  <a:schemeClr val="bg1"/>
                </a:solidFill>
                <a:latin typeface="BIZ UDPゴシック" panose="020B0400000000000000" pitchFamily="50" charset="-128"/>
                <a:ea typeface="BIZ UDPゴシック" panose="020B0400000000000000" pitchFamily="50" charset="-128"/>
              </a:rPr>
              <a:t>Python </a:t>
            </a:r>
            <a:r>
              <a:rPr kumimoji="1" lang="ja-JP" altLang="en-US" dirty="0">
                <a:solidFill>
                  <a:schemeClr val="bg1"/>
                </a:solidFill>
                <a:latin typeface="BIZ UDPゴシック" panose="020B0400000000000000" pitchFamily="50" charset="-128"/>
                <a:ea typeface="BIZ UDPゴシック" panose="020B0400000000000000" pitchFamily="50" charset="-128"/>
              </a:rPr>
              <a:t>等 </a:t>
            </a:r>
            <a:endParaRPr kumimoji="1" lang="en-US" altLang="ja-JP" dirty="0">
              <a:solidFill>
                <a:schemeClr val="bg1"/>
              </a:solidFill>
              <a:latin typeface="BIZ UDPゴシック" panose="020B0400000000000000" pitchFamily="50" charset="-128"/>
              <a:ea typeface="BIZ UDPゴシック" panose="020B0400000000000000" pitchFamily="50" charset="-128"/>
            </a:endParaRPr>
          </a:p>
          <a:p>
            <a:r>
              <a:rPr kumimoji="1" lang="en-US" altLang="ja-JP" dirty="0">
                <a:solidFill>
                  <a:schemeClr val="bg1"/>
                </a:solidFill>
                <a:latin typeface="BIZ UDPゴシック" panose="020B0400000000000000" pitchFamily="50" charset="-128"/>
                <a:ea typeface="BIZ UDPゴシック" panose="020B0400000000000000" pitchFamily="50" charset="-128"/>
              </a:rPr>
              <a:t>DB: PostgreSQL</a:t>
            </a:r>
            <a:r>
              <a:rPr kumimoji="1" lang="ja-JP" altLang="en-US" dirty="0">
                <a:solidFill>
                  <a:schemeClr val="bg1"/>
                </a:solidFill>
                <a:latin typeface="BIZ UDPゴシック" panose="020B0400000000000000" pitchFamily="50" charset="-128"/>
                <a:ea typeface="BIZ UDPゴシック" panose="020B0400000000000000" pitchFamily="50" charset="-128"/>
              </a:rPr>
              <a:t>、</a:t>
            </a:r>
            <a:r>
              <a:rPr kumimoji="1" lang="en-US" altLang="ja-JP" dirty="0">
                <a:solidFill>
                  <a:schemeClr val="bg1"/>
                </a:solidFill>
                <a:latin typeface="BIZ UDPゴシック" panose="020B0400000000000000" pitchFamily="50" charset="-128"/>
                <a:ea typeface="BIZ UDPゴシック" panose="020B0400000000000000" pitchFamily="50" charset="-128"/>
              </a:rPr>
              <a:t>Oracle </a:t>
            </a:r>
            <a:r>
              <a:rPr kumimoji="1" lang="ja-JP" altLang="en-US" dirty="0">
                <a:solidFill>
                  <a:schemeClr val="bg1"/>
                </a:solidFill>
                <a:latin typeface="BIZ UDPゴシック" panose="020B0400000000000000" pitchFamily="50" charset="-128"/>
                <a:ea typeface="BIZ UDPゴシック" panose="020B0400000000000000" pitchFamily="50" charset="-128"/>
              </a:rPr>
              <a:t>等 </a:t>
            </a:r>
            <a:endParaRPr kumimoji="1" lang="en-US" altLang="ja-JP" dirty="0">
              <a:solidFill>
                <a:schemeClr val="bg1"/>
              </a:solidFill>
              <a:latin typeface="BIZ UDPゴシック" panose="020B0400000000000000" pitchFamily="50" charset="-128"/>
              <a:ea typeface="BIZ UDPゴシック" panose="020B0400000000000000" pitchFamily="50" charset="-128"/>
            </a:endParaRPr>
          </a:p>
          <a:p>
            <a:r>
              <a:rPr kumimoji="1" lang="en-US" altLang="ja-JP" dirty="0">
                <a:solidFill>
                  <a:schemeClr val="bg1"/>
                </a:solidFill>
                <a:latin typeface="BIZ UDPゴシック" panose="020B0400000000000000" pitchFamily="50" charset="-128"/>
                <a:ea typeface="BIZ UDPゴシック" panose="020B0400000000000000" pitchFamily="50" charset="-128"/>
              </a:rPr>
              <a:t>OS: Windows</a:t>
            </a:r>
            <a:r>
              <a:rPr kumimoji="1" lang="ja-JP" altLang="en-US" dirty="0">
                <a:solidFill>
                  <a:schemeClr val="bg1"/>
                </a:solidFill>
                <a:latin typeface="BIZ UDPゴシック" panose="020B0400000000000000" pitchFamily="50" charset="-128"/>
                <a:ea typeface="BIZ UDPゴシック" panose="020B0400000000000000" pitchFamily="50" charset="-128"/>
              </a:rPr>
              <a:t>、</a:t>
            </a:r>
            <a:r>
              <a:rPr kumimoji="1" lang="en-US" altLang="ja-JP" dirty="0">
                <a:solidFill>
                  <a:schemeClr val="bg1"/>
                </a:solidFill>
                <a:latin typeface="BIZ UDPゴシック" panose="020B0400000000000000" pitchFamily="50" charset="-128"/>
                <a:ea typeface="BIZ UDPゴシック" panose="020B0400000000000000" pitchFamily="50" charset="-128"/>
              </a:rPr>
              <a:t>Linux</a:t>
            </a:r>
            <a:r>
              <a:rPr kumimoji="1" lang="ja-JP" altLang="en-US" dirty="0">
                <a:solidFill>
                  <a:schemeClr val="bg1"/>
                </a:solidFill>
                <a:latin typeface="BIZ UDPゴシック" panose="020B0400000000000000" pitchFamily="50" charset="-128"/>
                <a:ea typeface="BIZ UDPゴシック" panose="020B0400000000000000" pitchFamily="50" charset="-128"/>
              </a:rPr>
              <a:t> 等</a:t>
            </a:r>
          </a:p>
        </p:txBody>
      </p:sp>
      <p:sp>
        <p:nvSpPr>
          <p:cNvPr id="12" name="テキスト ボックス 11">
            <a:extLst>
              <a:ext uri="{FF2B5EF4-FFF2-40B4-BE49-F238E27FC236}">
                <a16:creationId xmlns:a16="http://schemas.microsoft.com/office/drawing/2014/main" id="{3E3B44DA-4832-231B-4817-9EA5DD7E9689}"/>
              </a:ext>
            </a:extLst>
          </p:cNvPr>
          <p:cNvSpPr txBox="1"/>
          <p:nvPr/>
        </p:nvSpPr>
        <p:spPr>
          <a:xfrm>
            <a:off x="1678282" y="5672616"/>
            <a:ext cx="8954517" cy="646331"/>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基本</a:t>
            </a:r>
            <a:r>
              <a:rPr kumimoji="1" lang="ja-JP" altLang="en-US" dirty="0">
                <a:latin typeface="BIZ UDPゴシック" panose="020B0400000000000000" pitchFamily="50" charset="-128"/>
                <a:ea typeface="BIZ UDPゴシック" panose="020B0400000000000000" pitchFamily="50" charset="-128"/>
              </a:rPr>
              <a:t>スキル：基礎知識としての情報処理、セキュリティ、ネットワーク、プログラミング、サーバ技術など</a:t>
            </a:r>
          </a:p>
        </p:txBody>
      </p:sp>
    </p:spTree>
    <p:extLst>
      <p:ext uri="{BB962C8B-B14F-4D97-AF65-F5344CB8AC3E}">
        <p14:creationId xmlns:p14="http://schemas.microsoft.com/office/powerpoint/2010/main" val="1722025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1-1-5.</a:t>
            </a:r>
            <a:r>
              <a:rPr lang="ja-JP" altLang="en-US" dirty="0"/>
              <a:t>経験からのアドバイス</a:t>
            </a:r>
            <a:endParaRPr lang="en-US" altLang="ja-JP"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872453"/>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dirty="0"/>
              <a:t>実務経験者から実習生に向けての</a:t>
            </a:r>
            <a:r>
              <a:rPr kumimoji="1" lang="ja-JP" altLang="en-US"/>
              <a:t>アドバイス！</a:t>
            </a:r>
            <a:endParaRPr kumimoji="1" lang="en-US" altLang="ja-JP"/>
          </a:p>
          <a:p>
            <a:r>
              <a:rPr lang="ja-JP" altLang="en-US" sz="1600"/>
              <a:t>　→必須ではないです！ここでは、高スキル技術者がいつも思っている考え方、ライフスタイルをお伝えしたいと考えていますので、参考にしてみてください。</a:t>
            </a:r>
            <a:endParaRPr kumimoji="1" lang="ja-JP" altLang="en-US" sz="1600" dirty="0"/>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3009405"/>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アドバイス</a:t>
            </a:r>
            <a:endParaRPr lang="en-US" altLang="ja-JP" dirty="0"/>
          </a:p>
        </p:txBody>
      </p:sp>
      <p:sp>
        <p:nvSpPr>
          <p:cNvPr id="2" name="テキスト ボックス 1">
            <a:extLst>
              <a:ext uri="{FF2B5EF4-FFF2-40B4-BE49-F238E27FC236}">
                <a16:creationId xmlns:a16="http://schemas.microsoft.com/office/drawing/2014/main" id="{9BCAB640-10FB-8F11-215D-2DCE0FCEB8E5}"/>
              </a:ext>
            </a:extLst>
          </p:cNvPr>
          <p:cNvSpPr txBox="1"/>
          <p:nvPr/>
        </p:nvSpPr>
        <p:spPr>
          <a:xfrm>
            <a:off x="748145" y="3754582"/>
            <a:ext cx="6913419" cy="1754326"/>
          </a:xfrm>
          <a:prstGeom prst="rect">
            <a:avLst/>
          </a:prstGeom>
          <a:noFill/>
        </p:spPr>
        <p:txBody>
          <a:bodyPr wrap="square" rtlCol="0">
            <a:spAutoFit/>
          </a:bodyPr>
          <a:lstStyle/>
          <a:p>
            <a:r>
              <a:rPr kumimoji="1" lang="ja-JP" altLang="en-US"/>
              <a:t>１．資格と技術</a:t>
            </a:r>
            <a:endParaRPr kumimoji="1" lang="en-US" altLang="ja-JP"/>
          </a:p>
          <a:p>
            <a:endParaRPr lang="en-US" altLang="ja-JP"/>
          </a:p>
          <a:p>
            <a:r>
              <a:rPr lang="ja-JP" altLang="en-US"/>
              <a:t>２．技術の基本は広く浅く</a:t>
            </a:r>
            <a:endParaRPr lang="en-US" altLang="ja-JP"/>
          </a:p>
          <a:p>
            <a:endParaRPr kumimoji="1" lang="en-US" altLang="ja-JP"/>
          </a:p>
          <a:p>
            <a:r>
              <a:rPr kumimoji="1" lang="ja-JP" altLang="en-US"/>
              <a:t>３．ワークライフバランス　と　ワークライフインテグレーション</a:t>
            </a:r>
            <a:endParaRPr kumimoji="1" lang="en-US" altLang="ja-JP"/>
          </a:p>
          <a:p>
            <a:endParaRPr kumimoji="1" lang="ja-JP" altLang="en-US"/>
          </a:p>
        </p:txBody>
      </p:sp>
    </p:spTree>
    <p:extLst>
      <p:ext uri="{BB962C8B-B14F-4D97-AF65-F5344CB8AC3E}">
        <p14:creationId xmlns:p14="http://schemas.microsoft.com/office/powerpoint/2010/main" val="4006973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1-1-5.</a:t>
            </a:r>
            <a:r>
              <a:rPr lang="ja-JP" altLang="en-US" dirty="0"/>
              <a:t>経験からのアドバイス</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dirty="0"/>
              <a:t>資格と技術</a:t>
            </a:r>
          </a:p>
        </p:txBody>
      </p:sp>
      <p:pic>
        <p:nvPicPr>
          <p:cNvPr id="3" name="図 2">
            <a:extLst>
              <a:ext uri="{FF2B5EF4-FFF2-40B4-BE49-F238E27FC236}">
                <a16:creationId xmlns:a16="http://schemas.microsoft.com/office/drawing/2014/main" id="{9408D939-9D95-1744-C5DA-1D71A584A120}"/>
              </a:ext>
            </a:extLst>
          </p:cNvPr>
          <p:cNvPicPr>
            <a:picLocks noChangeAspect="1"/>
          </p:cNvPicPr>
          <p:nvPr/>
        </p:nvPicPr>
        <p:blipFill>
          <a:blip r:embed="rId2"/>
          <a:stretch>
            <a:fillRect/>
          </a:stretch>
        </p:blipFill>
        <p:spPr>
          <a:xfrm>
            <a:off x="3538304" y="5219996"/>
            <a:ext cx="5133975" cy="1866900"/>
          </a:xfrm>
          <a:prstGeom prst="rect">
            <a:avLst/>
          </a:prstGeom>
        </p:spPr>
      </p:pic>
      <p:pic>
        <p:nvPicPr>
          <p:cNvPr id="1032" name="Picture 8" descr="試験を受ける人のイラスト（男性） | かわいいフリー素材集 いらすとや">
            <a:extLst>
              <a:ext uri="{FF2B5EF4-FFF2-40B4-BE49-F238E27FC236}">
                <a16:creationId xmlns:a16="http://schemas.microsoft.com/office/drawing/2014/main" id="{55285269-3CDC-AD17-0B4C-CD9D32E58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527" y="4414179"/>
            <a:ext cx="1100769" cy="11007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いろいろな賞状のイラスト | かわいいフリー素材集 いらすとや">
            <a:extLst>
              <a:ext uri="{FF2B5EF4-FFF2-40B4-BE49-F238E27FC236}">
                <a16:creationId xmlns:a16="http://schemas.microsoft.com/office/drawing/2014/main" id="{FF575246-F063-613F-B3A8-5DF741628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556" y="4206144"/>
            <a:ext cx="550968" cy="7546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営業許可証のイラスト | かわいいフリー素材集 いらすとや">
            <a:extLst>
              <a:ext uri="{FF2B5EF4-FFF2-40B4-BE49-F238E27FC236}">
                <a16:creationId xmlns:a16="http://schemas.microsoft.com/office/drawing/2014/main" id="{E590D864-A1BA-3166-8F66-F18F0D8F4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8472" y="4206144"/>
            <a:ext cx="679364" cy="7546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資格取得イラスト／無料イラスト/フリー素材なら「イラストAC」">
            <a:extLst>
              <a:ext uri="{FF2B5EF4-FFF2-40B4-BE49-F238E27FC236}">
                <a16:creationId xmlns:a16="http://schemas.microsoft.com/office/drawing/2014/main" id="{D25423E0-3C0B-33ED-472A-485BDC5B37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7382" y="3998910"/>
            <a:ext cx="610730" cy="4144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EF553C5-652C-F85D-D43C-5BC98FAB8D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4166" y="4663676"/>
            <a:ext cx="923229" cy="7546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ネットワークエンジニアとは｜マナビジョン｜Benesseの大学・短期大学・専門学校の受験、進学情報">
            <a:extLst>
              <a:ext uri="{FF2B5EF4-FFF2-40B4-BE49-F238E27FC236}">
                <a16:creationId xmlns:a16="http://schemas.microsoft.com/office/drawing/2014/main" id="{57CA14BC-AB13-3EAE-AA46-08FDE408B9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5590" y="4628516"/>
            <a:ext cx="824973" cy="82497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6578BE8-4F1D-66D2-304A-B2ACB7948B14}"/>
              </a:ext>
            </a:extLst>
          </p:cNvPr>
          <p:cNvSpPr txBox="1"/>
          <p:nvPr/>
        </p:nvSpPr>
        <p:spPr>
          <a:xfrm>
            <a:off x="605928" y="1395968"/>
            <a:ext cx="11300322" cy="2400657"/>
          </a:xfrm>
          <a:prstGeom prst="rect">
            <a:avLst/>
          </a:prstGeom>
          <a:noFill/>
        </p:spPr>
        <p:txBody>
          <a:bodyPr wrap="square" rtlCol="0">
            <a:spAutoFit/>
          </a:bodyPr>
          <a:lstStyle/>
          <a:p>
            <a:r>
              <a:rPr lang="ja-JP" altLang="en-US"/>
              <a:t>出来ればいい、作れればいい。確かにそうだ！</a:t>
            </a:r>
            <a:endParaRPr lang="en-US" altLang="ja-JP"/>
          </a:p>
          <a:p>
            <a:r>
              <a:rPr lang="ja-JP" altLang="en-US"/>
              <a:t>しかし、業務・仕事となると幅広い技術を独学で覚えると、抜け・漏れが多くなり、品質が低かったり、ロジックの選択肢がなく、無駄なコードを書いてしまうことが多くなります。</a:t>
            </a:r>
            <a:endParaRPr lang="en-US" altLang="ja-JP"/>
          </a:p>
          <a:p>
            <a:endParaRPr lang="en-US" altLang="ja-JP"/>
          </a:p>
          <a:p>
            <a:r>
              <a:rPr lang="ja-JP" altLang="en-US"/>
              <a:t>そのため、資格試験にチャレンジすることによって網羅的に技術を覚えることができます。</a:t>
            </a:r>
            <a:endParaRPr lang="en-US" altLang="ja-JP"/>
          </a:p>
          <a:p>
            <a:r>
              <a:rPr lang="ja-JP" altLang="en-US"/>
              <a:t>逆に資格試験を沢山持っていても、技術が追い付かなければ、ただ持っているだけ、役に立たない資格になります。</a:t>
            </a:r>
            <a:endParaRPr lang="en-US" altLang="ja-JP" dirty="0"/>
          </a:p>
          <a:p>
            <a:r>
              <a:rPr kumimoji="1" lang="ja-JP" altLang="en-US"/>
              <a:t>なので、</a:t>
            </a:r>
            <a:r>
              <a:rPr kumimoji="1" lang="ja-JP" altLang="en-US" sz="2400">
                <a:solidFill>
                  <a:srgbClr val="FF0000"/>
                </a:solidFill>
                <a:highlight>
                  <a:srgbClr val="FFFF00"/>
                </a:highlight>
              </a:rPr>
              <a:t>資格</a:t>
            </a:r>
            <a:r>
              <a:rPr kumimoji="1" lang="ja-JP" altLang="en-US" sz="2400" dirty="0">
                <a:solidFill>
                  <a:srgbClr val="FF0000"/>
                </a:solidFill>
                <a:highlight>
                  <a:srgbClr val="FFFF00"/>
                </a:highlight>
              </a:rPr>
              <a:t>と技術は、両立すべき</a:t>
            </a:r>
            <a:r>
              <a:rPr kumimoji="1" lang="ja-JP" altLang="en-US"/>
              <a:t>です。</a:t>
            </a:r>
            <a:endParaRPr kumimoji="1" lang="en-US" altLang="ja-JP" dirty="0"/>
          </a:p>
        </p:txBody>
      </p:sp>
    </p:spTree>
    <p:extLst>
      <p:ext uri="{BB962C8B-B14F-4D97-AF65-F5344CB8AC3E}">
        <p14:creationId xmlns:p14="http://schemas.microsoft.com/office/powerpoint/2010/main" val="1252235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1-1-5.</a:t>
            </a:r>
            <a:r>
              <a:rPr lang="ja-JP" altLang="en-US" dirty="0"/>
              <a:t>経験からのアドバイス</a:t>
            </a:r>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dirty="0"/>
              <a:t>技術の基本は広く浅く！</a:t>
            </a:r>
          </a:p>
        </p:txBody>
      </p:sp>
      <p:sp>
        <p:nvSpPr>
          <p:cNvPr id="4" name="テキスト ボックス 3">
            <a:extLst>
              <a:ext uri="{FF2B5EF4-FFF2-40B4-BE49-F238E27FC236}">
                <a16:creationId xmlns:a16="http://schemas.microsoft.com/office/drawing/2014/main" id="{D6578BE8-4F1D-66D2-304A-B2ACB7948B14}"/>
              </a:ext>
            </a:extLst>
          </p:cNvPr>
          <p:cNvSpPr txBox="1"/>
          <p:nvPr/>
        </p:nvSpPr>
        <p:spPr>
          <a:xfrm>
            <a:off x="605928" y="1465243"/>
            <a:ext cx="11300322" cy="2031325"/>
          </a:xfrm>
          <a:prstGeom prst="rect">
            <a:avLst/>
          </a:prstGeom>
          <a:noFill/>
        </p:spPr>
        <p:txBody>
          <a:bodyPr wrap="square" rtlCol="0">
            <a:spAutoFit/>
          </a:bodyPr>
          <a:lstStyle/>
          <a:p>
            <a:r>
              <a:rPr lang="ja-JP" altLang="en-US"/>
              <a:t>仕事を行う上で、必須条件となるのが情報（セキュリティ）リテラシーです。</a:t>
            </a:r>
            <a:endParaRPr lang="en-US" altLang="ja-JP"/>
          </a:p>
          <a:p>
            <a:r>
              <a:rPr lang="ja-JP" altLang="en-US"/>
              <a:t>情報（セキュリティ）リテラシーは、簡単に言えば情報を扱う上で注意しなかればいけないこと、活用するためのルール、ポリシー、マナーになります。リテラシーにかける人間は、重要なデータを扱うことができません。</a:t>
            </a:r>
            <a:endParaRPr lang="en-US" altLang="ja-JP"/>
          </a:p>
          <a:p>
            <a:endParaRPr lang="en-US" altLang="ja-JP"/>
          </a:p>
          <a:p>
            <a:r>
              <a:rPr lang="en-US" altLang="ja-JP"/>
              <a:t>IT</a:t>
            </a:r>
            <a:r>
              <a:rPr lang="ja-JP" altLang="en-US"/>
              <a:t>技術、先端技術の基本は、昔も今もあまり変わっていません。</a:t>
            </a:r>
            <a:endParaRPr lang="en-US" altLang="ja-JP"/>
          </a:p>
          <a:p>
            <a:r>
              <a:rPr lang="ja-JP" altLang="en-US"/>
              <a:t>どの分野を選ぶにしても、基本的な技術を把握することによって、早く習得できます。また、技術の幅を広げるときにも、隣り合う技術を薄くとも知っていることによって素早く習得することができます。</a:t>
            </a:r>
            <a:endParaRPr lang="en-US" altLang="ja-JP"/>
          </a:p>
        </p:txBody>
      </p:sp>
      <p:sp>
        <p:nvSpPr>
          <p:cNvPr id="2" name="正方形/長方形 1">
            <a:extLst>
              <a:ext uri="{FF2B5EF4-FFF2-40B4-BE49-F238E27FC236}">
                <a16:creationId xmlns:a16="http://schemas.microsoft.com/office/drawing/2014/main" id="{EF0738A5-AC22-69DA-33EC-65F243698084}"/>
              </a:ext>
            </a:extLst>
          </p:cNvPr>
          <p:cNvSpPr/>
          <p:nvPr/>
        </p:nvSpPr>
        <p:spPr>
          <a:xfrm>
            <a:off x="1950436" y="4794385"/>
            <a:ext cx="8499513" cy="74747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情報処理基礎</a:t>
            </a:r>
            <a:endParaRPr kumimoji="1" lang="en-US" altLang="ja-JP" dirty="0"/>
          </a:p>
          <a:p>
            <a:pPr algn="ctr"/>
            <a:r>
              <a:rPr lang="ja-JP" altLang="en-US"/>
              <a:t>（基本的な幅広い知識を網羅的に学ぶ）</a:t>
            </a:r>
            <a:endParaRPr kumimoji="1" lang="ja-JP" altLang="en-US" dirty="0"/>
          </a:p>
        </p:txBody>
      </p:sp>
      <p:sp>
        <p:nvSpPr>
          <p:cNvPr id="5" name="正方形/長方形 4">
            <a:extLst>
              <a:ext uri="{FF2B5EF4-FFF2-40B4-BE49-F238E27FC236}">
                <a16:creationId xmlns:a16="http://schemas.microsoft.com/office/drawing/2014/main" id="{48150020-4D51-E51F-7D94-9611A0DF9913}"/>
              </a:ext>
            </a:extLst>
          </p:cNvPr>
          <p:cNvSpPr/>
          <p:nvPr/>
        </p:nvSpPr>
        <p:spPr>
          <a:xfrm>
            <a:off x="1950435" y="3951937"/>
            <a:ext cx="2202924" cy="74747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ＳＥ</a:t>
            </a:r>
            <a:endParaRPr kumimoji="1" lang="en-US" altLang="ja-JP" dirty="0"/>
          </a:p>
          <a:p>
            <a:pPr algn="ctr"/>
            <a:endParaRPr kumimoji="1" lang="ja-JP" altLang="en-US" dirty="0"/>
          </a:p>
        </p:txBody>
      </p:sp>
      <p:sp>
        <p:nvSpPr>
          <p:cNvPr id="7" name="正方形/長方形 6">
            <a:extLst>
              <a:ext uri="{FF2B5EF4-FFF2-40B4-BE49-F238E27FC236}">
                <a16:creationId xmlns:a16="http://schemas.microsoft.com/office/drawing/2014/main" id="{4D60C95C-345F-F552-7164-D12FDC45253D}"/>
              </a:ext>
            </a:extLst>
          </p:cNvPr>
          <p:cNvSpPr/>
          <p:nvPr/>
        </p:nvSpPr>
        <p:spPr>
          <a:xfrm>
            <a:off x="1959167" y="5636901"/>
            <a:ext cx="8490782" cy="64633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情報（セキュリティー）リテラシー</a:t>
            </a:r>
            <a:endParaRPr kumimoji="1" lang="ja-JP" altLang="en-US" dirty="0"/>
          </a:p>
        </p:txBody>
      </p:sp>
      <p:sp>
        <p:nvSpPr>
          <p:cNvPr id="9" name="正方形/長方形 8">
            <a:extLst>
              <a:ext uri="{FF2B5EF4-FFF2-40B4-BE49-F238E27FC236}">
                <a16:creationId xmlns:a16="http://schemas.microsoft.com/office/drawing/2014/main" id="{4A9C7F6B-3734-5625-8C67-762B8A99DC5B}"/>
              </a:ext>
            </a:extLst>
          </p:cNvPr>
          <p:cNvSpPr/>
          <p:nvPr/>
        </p:nvSpPr>
        <p:spPr>
          <a:xfrm>
            <a:off x="4504512" y="3951937"/>
            <a:ext cx="2202924" cy="74747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プログラマ</a:t>
            </a:r>
            <a:endParaRPr kumimoji="1" lang="en-US" altLang="ja-JP" dirty="0"/>
          </a:p>
          <a:p>
            <a:pPr algn="ctr"/>
            <a:endParaRPr kumimoji="1" lang="ja-JP" altLang="en-US" dirty="0"/>
          </a:p>
        </p:txBody>
      </p:sp>
      <p:sp>
        <p:nvSpPr>
          <p:cNvPr id="10" name="正方形/長方形 9">
            <a:extLst>
              <a:ext uri="{FF2B5EF4-FFF2-40B4-BE49-F238E27FC236}">
                <a16:creationId xmlns:a16="http://schemas.microsoft.com/office/drawing/2014/main" id="{7B86AF49-A2FE-78BB-EAC1-C89ECC394EFD}"/>
              </a:ext>
            </a:extLst>
          </p:cNvPr>
          <p:cNvSpPr/>
          <p:nvPr/>
        </p:nvSpPr>
        <p:spPr>
          <a:xfrm>
            <a:off x="7058589" y="3951937"/>
            <a:ext cx="2202924" cy="74747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ネットワーク</a:t>
            </a:r>
            <a:endParaRPr kumimoji="1" lang="en-US" altLang="ja-JP" dirty="0"/>
          </a:p>
          <a:p>
            <a:pPr algn="ctr"/>
            <a:endParaRPr kumimoji="1" lang="ja-JP" altLang="en-US" dirty="0"/>
          </a:p>
        </p:txBody>
      </p:sp>
      <p:sp>
        <p:nvSpPr>
          <p:cNvPr id="11" name="正方形/長方形 10">
            <a:extLst>
              <a:ext uri="{FF2B5EF4-FFF2-40B4-BE49-F238E27FC236}">
                <a16:creationId xmlns:a16="http://schemas.microsoft.com/office/drawing/2014/main" id="{7153ACBF-0D89-F3DD-FF1E-2D97A9427E04}"/>
              </a:ext>
            </a:extLst>
          </p:cNvPr>
          <p:cNvSpPr/>
          <p:nvPr/>
        </p:nvSpPr>
        <p:spPr>
          <a:xfrm>
            <a:off x="9612666" y="3951937"/>
            <a:ext cx="837283" cy="74747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その他</a:t>
            </a:r>
          </a:p>
        </p:txBody>
      </p:sp>
    </p:spTree>
    <p:extLst>
      <p:ext uri="{BB962C8B-B14F-4D97-AF65-F5344CB8AC3E}">
        <p14:creationId xmlns:p14="http://schemas.microsoft.com/office/powerpoint/2010/main" val="386974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9CA272DE-C91F-1EC3-E20B-AE341A2DDF8D}"/>
              </a:ext>
            </a:extLst>
          </p:cNvPr>
          <p:cNvSpPr>
            <a:spLocks noGrp="1"/>
          </p:cNvSpPr>
          <p:nvPr>
            <p:ph type="title"/>
          </p:nvPr>
        </p:nvSpPr>
        <p:spPr/>
        <p:txBody>
          <a:bodyPr/>
          <a:lstStyle/>
          <a:p>
            <a:r>
              <a:rPr lang="ja-JP" altLang="en-US" dirty="0"/>
              <a:t>目次</a:t>
            </a:r>
          </a:p>
        </p:txBody>
      </p:sp>
      <p:sp>
        <p:nvSpPr>
          <p:cNvPr id="2" name="テキスト ボックス 1">
            <a:extLst>
              <a:ext uri="{FF2B5EF4-FFF2-40B4-BE49-F238E27FC236}">
                <a16:creationId xmlns:a16="http://schemas.microsoft.com/office/drawing/2014/main" id="{0DC3EABF-50BC-4545-9914-CAE4A72364DC}"/>
              </a:ext>
            </a:extLst>
          </p:cNvPr>
          <p:cNvSpPr txBox="1"/>
          <p:nvPr/>
        </p:nvSpPr>
        <p:spPr>
          <a:xfrm>
            <a:off x="363556" y="1057620"/>
            <a:ext cx="10785513" cy="5078313"/>
          </a:xfrm>
          <a:prstGeom prst="rect">
            <a:avLst/>
          </a:prstGeom>
          <a:noFill/>
        </p:spPr>
        <p:txBody>
          <a:bodyPr wrap="square" rtlCol="0">
            <a:spAutoFit/>
          </a:bodyPr>
          <a:lstStyle/>
          <a:p>
            <a:r>
              <a:rPr lang="en-US" altLang="ja-JP" dirty="0"/>
              <a:t>1-1.</a:t>
            </a:r>
            <a:r>
              <a:rPr lang="ja-JP" altLang="en-US" dirty="0"/>
              <a:t>技術者としての心構え　　　・・・・・・・・・・・・・・・・・・・・・・・・・・・・・・・・・・・・・・・・・・・・・・・・・・・・・・・・・・・・</a:t>
            </a:r>
            <a:endParaRPr lang="en-US" altLang="ja-JP" dirty="0"/>
          </a:p>
          <a:p>
            <a:r>
              <a:rPr lang="ja-JP" altLang="en-US" dirty="0"/>
              <a:t>　　　　</a:t>
            </a:r>
            <a:r>
              <a:rPr lang="en-US" altLang="ja-JP" dirty="0"/>
              <a:t>1-1-1.</a:t>
            </a:r>
            <a:r>
              <a:rPr lang="ja-JP" altLang="en-US" dirty="0"/>
              <a:t> </a:t>
            </a:r>
            <a:r>
              <a:rPr lang="en-US" altLang="ja-JP" dirty="0"/>
              <a:t>IT</a:t>
            </a:r>
            <a:r>
              <a:rPr lang="ja-JP" altLang="en-US" dirty="0"/>
              <a:t>技術者のイメージ</a:t>
            </a:r>
            <a:endParaRPr lang="en-US" altLang="ja-JP" dirty="0"/>
          </a:p>
          <a:p>
            <a:r>
              <a:rPr lang="ja-JP" altLang="en-US" dirty="0"/>
              <a:t>　　　　</a:t>
            </a:r>
            <a:r>
              <a:rPr lang="en-US" altLang="ja-JP" dirty="0"/>
              <a:t>1-1-2.</a:t>
            </a:r>
            <a:r>
              <a:rPr lang="ja-JP" altLang="en-US" dirty="0"/>
              <a:t>技術分野のご紹介</a:t>
            </a:r>
            <a:endParaRPr lang="en-US" altLang="ja-JP" dirty="0"/>
          </a:p>
          <a:p>
            <a:r>
              <a:rPr lang="ja-JP" altLang="en-US" dirty="0"/>
              <a:t>　　　　</a:t>
            </a:r>
            <a:r>
              <a:rPr lang="en-US" altLang="ja-JP" dirty="0"/>
              <a:t>1-1-3.</a:t>
            </a:r>
            <a:r>
              <a:rPr lang="ja-JP" altLang="en-US" dirty="0"/>
              <a:t>マクロシステムの理念</a:t>
            </a:r>
            <a:r>
              <a:rPr lang="en-US" altLang="ja-JP" dirty="0"/>
              <a:t>/</a:t>
            </a:r>
            <a:r>
              <a:rPr lang="ja-JP" altLang="en-US" dirty="0"/>
              <a:t>方針</a:t>
            </a:r>
            <a:endParaRPr lang="en-US" altLang="ja-JP" dirty="0"/>
          </a:p>
          <a:p>
            <a:r>
              <a:rPr lang="ja-JP" altLang="en-US" dirty="0"/>
              <a:t>　　　　</a:t>
            </a:r>
            <a:r>
              <a:rPr lang="en-US" altLang="ja-JP" dirty="0"/>
              <a:t>1-1-4.</a:t>
            </a:r>
            <a:r>
              <a:rPr lang="ja-JP" altLang="en-US" dirty="0"/>
              <a:t>キャリアデザイン</a:t>
            </a:r>
            <a:endParaRPr lang="en-US" altLang="ja-JP" dirty="0"/>
          </a:p>
          <a:p>
            <a:r>
              <a:rPr lang="ja-JP" altLang="en-US" dirty="0"/>
              <a:t>　　　　</a:t>
            </a:r>
            <a:r>
              <a:rPr lang="en-US" altLang="ja-JP" dirty="0"/>
              <a:t>1-1-5.</a:t>
            </a:r>
            <a:r>
              <a:rPr lang="ja-JP" altLang="en-US" dirty="0"/>
              <a:t>経験からのアドバイス</a:t>
            </a:r>
            <a:endParaRPr lang="en-US" altLang="ja-JP" dirty="0"/>
          </a:p>
          <a:p>
            <a:endParaRPr lang="en-US" altLang="ja-JP" dirty="0"/>
          </a:p>
          <a:p>
            <a:r>
              <a:rPr lang="en-US" altLang="zh-TW" dirty="0"/>
              <a:t>1-2.</a:t>
            </a:r>
            <a:r>
              <a:rPr lang="zh-TW" altLang="en-US" dirty="0"/>
              <a:t>情報処理基本</a:t>
            </a:r>
            <a:r>
              <a:rPr lang="ja-JP" altLang="en-US" dirty="0"/>
              <a:t>　　　・・・・・・・・・・・・・・・・・・・・・・・・・・・・・・・・・・・・・・・・・・・・・・・・・・・・・・・・・・・・・・・・・・・</a:t>
            </a:r>
            <a:endParaRPr lang="en-US" altLang="zh-TW" dirty="0"/>
          </a:p>
          <a:p>
            <a:r>
              <a:rPr lang="ja-JP" altLang="en-US" dirty="0"/>
              <a:t>　　　　</a:t>
            </a:r>
            <a:r>
              <a:rPr lang="en-US" altLang="ja-JP" dirty="0"/>
              <a:t>1-2-1.</a:t>
            </a:r>
            <a:r>
              <a:rPr lang="ja-JP" altLang="en-US" dirty="0"/>
              <a:t>ハードウェア</a:t>
            </a:r>
          </a:p>
          <a:p>
            <a:r>
              <a:rPr lang="ja-JP" altLang="en-US" dirty="0"/>
              <a:t>　　　　</a:t>
            </a:r>
            <a:r>
              <a:rPr lang="en-US" altLang="ja-JP" dirty="0"/>
              <a:t>1-2-2.</a:t>
            </a:r>
            <a:r>
              <a:rPr lang="ja-JP" altLang="en-US" dirty="0"/>
              <a:t>ソフトウェア</a:t>
            </a:r>
          </a:p>
          <a:p>
            <a:r>
              <a:rPr lang="ja-JP" altLang="en-US" dirty="0"/>
              <a:t>　　　　</a:t>
            </a:r>
            <a:r>
              <a:rPr lang="en-US" altLang="ja-JP" dirty="0"/>
              <a:t>1-2-3.</a:t>
            </a:r>
            <a:r>
              <a:rPr lang="ja-JP" altLang="en-US" dirty="0"/>
              <a:t>ネットワーク</a:t>
            </a:r>
          </a:p>
          <a:p>
            <a:r>
              <a:rPr lang="ja-JP" altLang="en-US" dirty="0"/>
              <a:t>　　　　</a:t>
            </a:r>
            <a:r>
              <a:rPr lang="en-US" altLang="ja-JP" dirty="0"/>
              <a:t>1-2-4.</a:t>
            </a:r>
            <a:r>
              <a:rPr lang="ja-JP" altLang="en-US" dirty="0"/>
              <a:t>データベース</a:t>
            </a:r>
          </a:p>
          <a:p>
            <a:r>
              <a:rPr lang="ja-JP" altLang="en-US" dirty="0"/>
              <a:t>　　　　</a:t>
            </a:r>
            <a:r>
              <a:rPr lang="en-US" altLang="ja-JP" dirty="0"/>
              <a:t>1-2-5.</a:t>
            </a:r>
            <a:r>
              <a:rPr lang="ja-JP" altLang="en-US" dirty="0"/>
              <a:t>アルゴリズムとデータ構造</a:t>
            </a:r>
          </a:p>
          <a:p>
            <a:r>
              <a:rPr lang="ja-JP" altLang="en-US" dirty="0"/>
              <a:t>　　　　</a:t>
            </a:r>
            <a:r>
              <a:rPr lang="en-US" altLang="ja-JP" dirty="0"/>
              <a:t>1-2-6.</a:t>
            </a:r>
            <a:r>
              <a:rPr lang="ja-JP" altLang="en-US" dirty="0"/>
              <a:t>システム開発</a:t>
            </a:r>
          </a:p>
          <a:p>
            <a:r>
              <a:rPr lang="ja-JP" altLang="en-US" dirty="0"/>
              <a:t>　　　　</a:t>
            </a:r>
            <a:r>
              <a:rPr lang="en-US" altLang="ja-JP" dirty="0"/>
              <a:t>1-2-7.</a:t>
            </a:r>
            <a:r>
              <a:rPr lang="ja-JP" altLang="en-US" dirty="0"/>
              <a:t>プログラミング</a:t>
            </a:r>
          </a:p>
          <a:p>
            <a:r>
              <a:rPr lang="ja-JP" altLang="en-US" dirty="0"/>
              <a:t>　　　　</a:t>
            </a:r>
            <a:r>
              <a:rPr lang="en-US" altLang="ja-JP" dirty="0"/>
              <a:t>1-2-8.</a:t>
            </a:r>
            <a:r>
              <a:rPr lang="ja-JP" altLang="en-US" dirty="0"/>
              <a:t>セキュリティ</a:t>
            </a:r>
          </a:p>
          <a:p>
            <a:endParaRPr lang="en-US" altLang="ja-JP" dirty="0"/>
          </a:p>
          <a:p>
            <a:r>
              <a:rPr lang="ja-JP" altLang="en-US" dirty="0"/>
              <a:t>　　　　</a:t>
            </a:r>
            <a:r>
              <a:rPr lang="en-US" altLang="ja-JP" dirty="0"/>
              <a:t>【</a:t>
            </a:r>
            <a:r>
              <a:rPr lang="ja-JP" altLang="en-US" dirty="0"/>
              <a:t>参考</a:t>
            </a:r>
            <a:r>
              <a:rPr lang="en-US" altLang="ja-JP" dirty="0"/>
              <a:t>】</a:t>
            </a:r>
            <a:r>
              <a:rPr lang="ja-JP" altLang="en-US" dirty="0"/>
              <a:t>参考図書</a:t>
            </a:r>
            <a:endParaRPr lang="en-US" altLang="ja-JP" dirty="0"/>
          </a:p>
        </p:txBody>
      </p:sp>
      <p:sp>
        <p:nvSpPr>
          <p:cNvPr id="3" name="テキスト ボックス 2">
            <a:extLst>
              <a:ext uri="{FF2B5EF4-FFF2-40B4-BE49-F238E27FC236}">
                <a16:creationId xmlns:a16="http://schemas.microsoft.com/office/drawing/2014/main" id="{97B5C290-197A-CDCA-6932-39F831B60FDC}"/>
              </a:ext>
            </a:extLst>
          </p:cNvPr>
          <p:cNvSpPr txBox="1"/>
          <p:nvPr/>
        </p:nvSpPr>
        <p:spPr>
          <a:xfrm>
            <a:off x="10442602" y="1043557"/>
            <a:ext cx="728501" cy="5078313"/>
          </a:xfrm>
          <a:prstGeom prst="rect">
            <a:avLst/>
          </a:prstGeom>
          <a:noFill/>
        </p:spPr>
        <p:txBody>
          <a:bodyPr wrap="square" rtlCol="0">
            <a:spAutoFit/>
          </a:bodyPr>
          <a:lstStyle/>
          <a:p>
            <a:pPr algn="r"/>
            <a:r>
              <a:rPr lang="en-US" altLang="ja-JP"/>
              <a:t>7</a:t>
            </a:r>
            <a:endParaRPr lang="en-US" altLang="ja-JP" dirty="0"/>
          </a:p>
          <a:p>
            <a:pPr algn="r"/>
            <a:r>
              <a:rPr lang="ja-JP" altLang="en-US"/>
              <a:t>１１</a:t>
            </a:r>
            <a:endParaRPr lang="en-US" altLang="ja-JP" dirty="0"/>
          </a:p>
          <a:p>
            <a:pPr algn="r"/>
            <a:r>
              <a:rPr lang="ja-JP" altLang="en-US"/>
              <a:t>１</a:t>
            </a:r>
            <a:r>
              <a:rPr lang="en-US" altLang="ja-JP"/>
              <a:t>9</a:t>
            </a:r>
            <a:endParaRPr lang="en-US" altLang="ja-JP" dirty="0"/>
          </a:p>
          <a:p>
            <a:pPr algn="r"/>
            <a:r>
              <a:rPr lang="en-US" altLang="ja-JP"/>
              <a:t>26</a:t>
            </a:r>
            <a:endParaRPr lang="en-US" altLang="ja-JP" dirty="0"/>
          </a:p>
          <a:p>
            <a:pPr algn="r"/>
            <a:r>
              <a:rPr lang="en-US" altLang="ja-JP"/>
              <a:t>33</a:t>
            </a:r>
            <a:endParaRPr lang="en-US" altLang="ja-JP" dirty="0"/>
          </a:p>
          <a:p>
            <a:pPr algn="r"/>
            <a:r>
              <a:rPr lang="en-US" altLang="ja-JP"/>
              <a:t>47</a:t>
            </a:r>
            <a:endParaRPr lang="en-US" altLang="ja-JP" dirty="0"/>
          </a:p>
          <a:p>
            <a:pPr algn="r"/>
            <a:endParaRPr lang="en-US" altLang="ja-JP" dirty="0"/>
          </a:p>
          <a:p>
            <a:pPr algn="r"/>
            <a:r>
              <a:rPr lang="en-US" altLang="ja-JP"/>
              <a:t>53</a:t>
            </a:r>
            <a:endParaRPr lang="en-US" altLang="ja-JP" dirty="0"/>
          </a:p>
          <a:p>
            <a:pPr algn="r"/>
            <a:r>
              <a:rPr lang="en-US" altLang="ja-JP"/>
              <a:t>55</a:t>
            </a:r>
            <a:endParaRPr lang="en-US" altLang="ja-JP" dirty="0"/>
          </a:p>
          <a:p>
            <a:pPr algn="r"/>
            <a:r>
              <a:rPr lang="en-US" altLang="ja-JP"/>
              <a:t>67</a:t>
            </a:r>
            <a:endParaRPr lang="en-US" altLang="ja-JP" dirty="0"/>
          </a:p>
          <a:p>
            <a:pPr algn="r"/>
            <a:r>
              <a:rPr lang="en-US" altLang="ja-JP"/>
              <a:t>7</a:t>
            </a:r>
            <a:r>
              <a:rPr lang="ja-JP" altLang="en-US"/>
              <a:t>３</a:t>
            </a:r>
            <a:endParaRPr lang="en-US" altLang="ja-JP" dirty="0"/>
          </a:p>
          <a:p>
            <a:pPr algn="r"/>
            <a:r>
              <a:rPr lang="en-US" altLang="ja-JP"/>
              <a:t>88</a:t>
            </a:r>
            <a:endParaRPr lang="en-US" altLang="ja-JP" dirty="0"/>
          </a:p>
          <a:p>
            <a:pPr algn="r"/>
            <a:r>
              <a:rPr lang="en-US" altLang="ja-JP"/>
              <a:t>10</a:t>
            </a:r>
            <a:r>
              <a:rPr lang="ja-JP" altLang="en-US"/>
              <a:t>２</a:t>
            </a:r>
            <a:endParaRPr lang="en-US" altLang="ja-JP" dirty="0"/>
          </a:p>
          <a:p>
            <a:pPr algn="r"/>
            <a:r>
              <a:rPr lang="ja-JP" altLang="en-US"/>
              <a:t>１</a:t>
            </a:r>
            <a:r>
              <a:rPr lang="en-US" altLang="ja-JP"/>
              <a:t>20</a:t>
            </a:r>
            <a:endParaRPr lang="en-US" altLang="ja-JP" dirty="0"/>
          </a:p>
          <a:p>
            <a:pPr algn="r"/>
            <a:r>
              <a:rPr lang="ja-JP" altLang="en-US"/>
              <a:t>１</a:t>
            </a:r>
            <a:r>
              <a:rPr lang="en-US" altLang="ja-JP"/>
              <a:t>27</a:t>
            </a:r>
            <a:endParaRPr lang="en-US" altLang="ja-JP" dirty="0"/>
          </a:p>
          <a:p>
            <a:pPr algn="r"/>
            <a:r>
              <a:rPr lang="ja-JP" altLang="en-US"/>
              <a:t>１</a:t>
            </a:r>
            <a:r>
              <a:rPr lang="en-US" altLang="ja-JP"/>
              <a:t>37</a:t>
            </a:r>
            <a:endParaRPr lang="en-US" altLang="ja-JP" dirty="0"/>
          </a:p>
          <a:p>
            <a:pPr algn="r"/>
            <a:endParaRPr lang="en-US" altLang="ja-JP" dirty="0"/>
          </a:p>
          <a:p>
            <a:pPr algn="r"/>
            <a:r>
              <a:rPr lang="en-US" altLang="ja-JP"/>
              <a:t>145</a:t>
            </a:r>
            <a:endParaRPr lang="en-US" altLang="ja-JP" dirty="0"/>
          </a:p>
        </p:txBody>
      </p:sp>
    </p:spTree>
    <p:extLst>
      <p:ext uri="{BB962C8B-B14F-4D97-AF65-F5344CB8AC3E}">
        <p14:creationId xmlns:p14="http://schemas.microsoft.com/office/powerpoint/2010/main" val="2929435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dirty="0"/>
              <a:t>【</a:t>
            </a:r>
            <a:r>
              <a:rPr lang="ja-JP" altLang="en-US" dirty="0"/>
              <a:t>参考</a:t>
            </a:r>
            <a:r>
              <a:rPr lang="en-US" altLang="ja-JP" dirty="0"/>
              <a:t>】</a:t>
            </a:r>
            <a:endParaRPr lang="ja-JP" altLang="en-US" dirty="0"/>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dirty="0"/>
              <a:t>技術の基本は広く浅く！</a:t>
            </a:r>
          </a:p>
        </p:txBody>
      </p:sp>
      <p:sp>
        <p:nvSpPr>
          <p:cNvPr id="4" name="テキスト ボックス 3">
            <a:extLst>
              <a:ext uri="{FF2B5EF4-FFF2-40B4-BE49-F238E27FC236}">
                <a16:creationId xmlns:a16="http://schemas.microsoft.com/office/drawing/2014/main" id="{D6578BE8-4F1D-66D2-304A-B2ACB7948B14}"/>
              </a:ext>
            </a:extLst>
          </p:cNvPr>
          <p:cNvSpPr txBox="1"/>
          <p:nvPr/>
        </p:nvSpPr>
        <p:spPr>
          <a:xfrm>
            <a:off x="605928" y="1465243"/>
            <a:ext cx="11300322" cy="3970318"/>
          </a:xfrm>
          <a:prstGeom prst="rect">
            <a:avLst/>
          </a:prstGeom>
          <a:noFill/>
        </p:spPr>
        <p:txBody>
          <a:bodyPr wrap="square" rtlCol="0">
            <a:spAutoFit/>
          </a:bodyPr>
          <a:lstStyle/>
          <a:p>
            <a:r>
              <a:rPr lang="en-US" altLang="ja-JP" dirty="0"/>
              <a:t>【</a:t>
            </a:r>
            <a:r>
              <a:rPr lang="ja-JP" altLang="en-US" dirty="0"/>
              <a:t>参考</a:t>
            </a:r>
            <a:r>
              <a:rPr lang="en-US" altLang="ja-JP" dirty="0"/>
              <a:t>】</a:t>
            </a:r>
            <a:r>
              <a:rPr lang="ja-JP" altLang="en-US" dirty="0"/>
              <a:t>私の学び（体験談）</a:t>
            </a:r>
          </a:p>
          <a:p>
            <a:r>
              <a:rPr lang="ja-JP" altLang="en-US" dirty="0"/>
              <a:t>　　　　→</a:t>
            </a:r>
            <a:r>
              <a:rPr lang="en-US" altLang="ja-JP" dirty="0"/>
              <a:t>IT</a:t>
            </a:r>
            <a:r>
              <a:rPr lang="ja-JP" altLang="en-US" dirty="0"/>
              <a:t>勉強会、セミナー、イベント、公開資料・・・</a:t>
            </a:r>
          </a:p>
          <a:p>
            <a:r>
              <a:rPr lang="ja-JP" altLang="en-US" dirty="0"/>
              <a:t>　　　　→競技会</a:t>
            </a:r>
            <a:r>
              <a:rPr lang="en-US" altLang="ja-JP" dirty="0"/>
              <a:t>(</a:t>
            </a:r>
            <a:r>
              <a:rPr lang="ja-JP" altLang="en-US" dirty="0"/>
              <a:t>ハッカソン、</a:t>
            </a:r>
            <a:r>
              <a:rPr lang="en-US" altLang="ja-JP" dirty="0" err="1"/>
              <a:t>SecCON</a:t>
            </a:r>
            <a:r>
              <a:rPr lang="en-US" altLang="ja-JP" dirty="0"/>
              <a:t>)</a:t>
            </a:r>
          </a:p>
          <a:p>
            <a:r>
              <a:rPr lang="ja-JP" altLang="en-US" dirty="0"/>
              <a:t>　　　　→</a:t>
            </a:r>
            <a:r>
              <a:rPr lang="en-US" altLang="ja-JP" dirty="0"/>
              <a:t>Network</a:t>
            </a:r>
            <a:r>
              <a:rPr lang="ja-JP" altLang="en-US" dirty="0"/>
              <a:t>（</a:t>
            </a:r>
            <a:r>
              <a:rPr lang="en-US" altLang="ja-JP" dirty="0"/>
              <a:t>JANOG</a:t>
            </a:r>
            <a:r>
              <a:rPr lang="ja-JP" altLang="en-US" dirty="0"/>
              <a:t>、</a:t>
            </a:r>
            <a:r>
              <a:rPr lang="en-US" altLang="ja-JP" dirty="0"/>
              <a:t>Interop/</a:t>
            </a:r>
            <a:r>
              <a:rPr lang="en-US" altLang="ja-JP" dirty="0" err="1"/>
              <a:t>Shownet</a:t>
            </a:r>
            <a:r>
              <a:rPr lang="ja-JP" altLang="en-US" dirty="0"/>
              <a:t>、</a:t>
            </a:r>
            <a:r>
              <a:rPr lang="en-US" altLang="ja-JP" dirty="0"/>
              <a:t>)</a:t>
            </a:r>
          </a:p>
          <a:p>
            <a:r>
              <a:rPr lang="ja-JP" altLang="en-US" dirty="0"/>
              <a:t>　　　　→</a:t>
            </a:r>
            <a:r>
              <a:rPr lang="en-US" altLang="ja-JP" dirty="0"/>
              <a:t>Developer(</a:t>
            </a:r>
            <a:r>
              <a:rPr lang="en-US" altLang="ja-JP" dirty="0" err="1"/>
              <a:t>connpass</a:t>
            </a:r>
            <a:r>
              <a:rPr lang="ja-JP" altLang="en-US" dirty="0"/>
              <a:t>、</a:t>
            </a:r>
            <a:r>
              <a:rPr lang="en-US" altLang="ja-JP" dirty="0"/>
              <a:t>Doorkeeper</a:t>
            </a:r>
            <a:r>
              <a:rPr lang="ja-JP" altLang="en-US" dirty="0"/>
              <a:t>、</a:t>
            </a:r>
            <a:r>
              <a:rPr lang="en-US" altLang="ja-JP" dirty="0" err="1"/>
              <a:t>atnd</a:t>
            </a:r>
            <a:r>
              <a:rPr lang="ja-JP" altLang="en-US" dirty="0"/>
              <a:t>、</a:t>
            </a:r>
            <a:r>
              <a:rPr lang="en-US" altLang="ja-JP" dirty="0"/>
              <a:t>TECH PLAY)</a:t>
            </a:r>
          </a:p>
          <a:p>
            <a:r>
              <a:rPr lang="en-US" altLang="ja-JP" dirty="0"/>
              <a:t>【</a:t>
            </a:r>
            <a:r>
              <a:rPr lang="ja-JP" altLang="en-US" dirty="0"/>
              <a:t>参考</a:t>
            </a:r>
            <a:r>
              <a:rPr lang="en-US" altLang="ja-JP" dirty="0"/>
              <a:t>】</a:t>
            </a:r>
            <a:r>
              <a:rPr lang="ja-JP" altLang="en-US" dirty="0"/>
              <a:t>教育訓練給付制度</a:t>
            </a:r>
          </a:p>
          <a:p>
            <a:r>
              <a:rPr lang="ja-JP" altLang="en-US" dirty="0"/>
              <a:t>　</a:t>
            </a:r>
            <a:r>
              <a:rPr lang="en-US" altLang="ja-JP" dirty="0"/>
              <a:t>https://www.mhlw.go.jp/stf/seisakunitsuite/bunya/koyou_roudou/jinzaikaihatsu/kyouiku.html</a:t>
            </a:r>
          </a:p>
          <a:p>
            <a:r>
              <a:rPr lang="en-US" altLang="ja-JP" dirty="0"/>
              <a:t>【</a:t>
            </a:r>
            <a:r>
              <a:rPr lang="ja-JP" altLang="en-US" dirty="0"/>
              <a:t>参考</a:t>
            </a:r>
            <a:r>
              <a:rPr lang="en-US" altLang="ja-JP" dirty="0"/>
              <a:t>】</a:t>
            </a:r>
            <a:r>
              <a:rPr lang="ja-JP" altLang="en-US" dirty="0"/>
              <a:t>キャリアコンサルティング</a:t>
            </a:r>
          </a:p>
          <a:p>
            <a:r>
              <a:rPr lang="en-US" altLang="ja-JP" dirty="0"/>
              <a:t>https://carigaku.mhlw.go.jp/icc/</a:t>
            </a:r>
          </a:p>
          <a:p>
            <a:r>
              <a:rPr lang="en-US" altLang="ja-JP" dirty="0"/>
              <a:t>【</a:t>
            </a:r>
            <a:r>
              <a:rPr lang="ja-JP" altLang="en-US" dirty="0"/>
              <a:t>参考</a:t>
            </a:r>
            <a:r>
              <a:rPr lang="en-US" altLang="ja-JP" dirty="0"/>
              <a:t>】</a:t>
            </a:r>
            <a:r>
              <a:rPr lang="ja-JP" altLang="en-US" dirty="0"/>
              <a:t>特定支出控除制度におけるキャリアコンサルタントによる証明制度について</a:t>
            </a:r>
          </a:p>
          <a:p>
            <a:r>
              <a:rPr lang="en-US" altLang="ja-JP" dirty="0"/>
              <a:t>https://www.mhlw.go.jp/stf/seisakunitsuite/bunya/koyou_roudou/jinzaikaihatsu/tokuteishishutsukojo.html</a:t>
            </a:r>
          </a:p>
        </p:txBody>
      </p:sp>
    </p:spTree>
    <p:extLst>
      <p:ext uri="{BB962C8B-B14F-4D97-AF65-F5344CB8AC3E}">
        <p14:creationId xmlns:p14="http://schemas.microsoft.com/office/powerpoint/2010/main" val="2271098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a:t>1-1-5.</a:t>
            </a:r>
            <a:r>
              <a:rPr lang="ja-JP" altLang="en-US"/>
              <a:t>経験からのアドバイス</a:t>
            </a:r>
            <a:endParaRPr lang="ja-JP" altLang="en-US" dirty="0"/>
          </a:p>
        </p:txBody>
      </p:sp>
      <p:sp>
        <p:nvSpPr>
          <p:cNvPr id="8" name="テキスト プレースホルダー 7">
            <a:extLst>
              <a:ext uri="{FF2B5EF4-FFF2-40B4-BE49-F238E27FC236}">
                <a16:creationId xmlns:a16="http://schemas.microsoft.com/office/drawing/2014/main" id="{2333703F-D149-D5D6-1222-1987E714D042}"/>
              </a:ext>
            </a:extLst>
          </p:cNvPr>
          <p:cNvSpPr>
            <a:spLocks noGrp="1"/>
          </p:cNvSpPr>
          <p:nvPr>
            <p:ph type="body" sz="quarter" idx="14"/>
          </p:nvPr>
        </p:nvSpPr>
        <p:spPr/>
        <p:txBody>
          <a:bodyPr/>
          <a:lstStyle/>
          <a:p>
            <a:r>
              <a:rPr lang="ja-JP" altLang="en-US"/>
              <a:t>ワークライフバランスと　ワークライフインテグレーション</a:t>
            </a:r>
            <a:endParaRPr lang="ja-JP" altLang="en-US" dirty="0"/>
          </a:p>
        </p:txBody>
      </p:sp>
      <p:sp>
        <p:nvSpPr>
          <p:cNvPr id="4" name="テキスト ボックス 3">
            <a:extLst>
              <a:ext uri="{FF2B5EF4-FFF2-40B4-BE49-F238E27FC236}">
                <a16:creationId xmlns:a16="http://schemas.microsoft.com/office/drawing/2014/main" id="{D6578BE8-4F1D-66D2-304A-B2ACB7948B14}"/>
              </a:ext>
            </a:extLst>
          </p:cNvPr>
          <p:cNvSpPr txBox="1"/>
          <p:nvPr/>
        </p:nvSpPr>
        <p:spPr>
          <a:xfrm>
            <a:off x="734291" y="1380909"/>
            <a:ext cx="11171959" cy="369332"/>
          </a:xfrm>
          <a:prstGeom prst="rect">
            <a:avLst/>
          </a:prstGeom>
          <a:noFill/>
        </p:spPr>
        <p:txBody>
          <a:bodyPr wrap="square" rtlCol="0">
            <a:spAutoFit/>
          </a:bodyPr>
          <a:lstStyle/>
          <a:p>
            <a:r>
              <a:rPr lang="ja-JP" altLang="en-US"/>
              <a:t>ワークライフバランスとは、</a:t>
            </a:r>
            <a:endParaRPr lang="en-US" altLang="ja-JP" dirty="0"/>
          </a:p>
        </p:txBody>
      </p:sp>
      <p:sp>
        <p:nvSpPr>
          <p:cNvPr id="2" name="テキスト ボックス 1">
            <a:extLst>
              <a:ext uri="{FF2B5EF4-FFF2-40B4-BE49-F238E27FC236}">
                <a16:creationId xmlns:a16="http://schemas.microsoft.com/office/drawing/2014/main" id="{7E1393CD-94CE-53D0-C506-AB909D7AEE0C}"/>
              </a:ext>
            </a:extLst>
          </p:cNvPr>
          <p:cNvSpPr txBox="1"/>
          <p:nvPr/>
        </p:nvSpPr>
        <p:spPr>
          <a:xfrm>
            <a:off x="983673" y="1870364"/>
            <a:ext cx="10922577" cy="1200329"/>
          </a:xfrm>
          <a:prstGeom prst="rect">
            <a:avLst/>
          </a:prstGeom>
          <a:noFill/>
        </p:spPr>
        <p:txBody>
          <a:bodyPr wrap="square" rtlCol="0">
            <a:spAutoFit/>
          </a:bodyPr>
          <a:lstStyle/>
          <a:p>
            <a:r>
              <a:rPr kumimoji="1" lang="ja-JP" altLang="en-US"/>
              <a:t>ワークライフバランスとは、</a:t>
            </a:r>
            <a:r>
              <a:rPr kumimoji="1" lang="ja-JP" altLang="en-US">
                <a:highlight>
                  <a:srgbClr val="FFFF00"/>
                </a:highlight>
              </a:rPr>
              <a:t>仕事と生活のバランスがとれた状態のこと。</a:t>
            </a:r>
            <a:r>
              <a:rPr kumimoji="1" lang="ja-JP" altLang="en-US"/>
              <a:t>仕事は生活を支えるために必要なものであり、やりがいを感じさせてくれるものでもあります。しかし、家族や趣味などプライベートの時間も、充実した人生を送るうえで欠かすことができないものです。ワークライフバランスとは、仕事もプライベートもどちらも充実させる働き方・生き方のことを意味します。</a:t>
            </a:r>
          </a:p>
        </p:txBody>
      </p:sp>
      <p:sp>
        <p:nvSpPr>
          <p:cNvPr id="3" name="テキスト ボックス 2">
            <a:extLst>
              <a:ext uri="{FF2B5EF4-FFF2-40B4-BE49-F238E27FC236}">
                <a16:creationId xmlns:a16="http://schemas.microsoft.com/office/drawing/2014/main" id="{B30DFEBF-098A-8C77-0036-B153847705A8}"/>
              </a:ext>
            </a:extLst>
          </p:cNvPr>
          <p:cNvSpPr txBox="1"/>
          <p:nvPr/>
        </p:nvSpPr>
        <p:spPr>
          <a:xfrm>
            <a:off x="734286" y="3195849"/>
            <a:ext cx="11171959" cy="369332"/>
          </a:xfrm>
          <a:prstGeom prst="rect">
            <a:avLst/>
          </a:prstGeom>
          <a:noFill/>
        </p:spPr>
        <p:txBody>
          <a:bodyPr wrap="square" rtlCol="0">
            <a:spAutoFit/>
          </a:bodyPr>
          <a:lstStyle/>
          <a:p>
            <a:r>
              <a:rPr lang="ja-JP" altLang="en-US"/>
              <a:t>ワークライフインテグレーションとは、</a:t>
            </a:r>
            <a:endParaRPr lang="en-US" altLang="ja-JP" dirty="0"/>
          </a:p>
        </p:txBody>
      </p:sp>
      <p:sp>
        <p:nvSpPr>
          <p:cNvPr id="5" name="テキスト ボックス 4">
            <a:extLst>
              <a:ext uri="{FF2B5EF4-FFF2-40B4-BE49-F238E27FC236}">
                <a16:creationId xmlns:a16="http://schemas.microsoft.com/office/drawing/2014/main" id="{D8B918ED-5AD7-57CE-553F-9491A1026FCC}"/>
              </a:ext>
            </a:extLst>
          </p:cNvPr>
          <p:cNvSpPr txBox="1"/>
          <p:nvPr/>
        </p:nvSpPr>
        <p:spPr>
          <a:xfrm>
            <a:off x="1032166" y="3537472"/>
            <a:ext cx="10825590" cy="2862322"/>
          </a:xfrm>
          <a:prstGeom prst="rect">
            <a:avLst/>
          </a:prstGeom>
          <a:noFill/>
        </p:spPr>
        <p:txBody>
          <a:bodyPr wrap="square" rtlCol="0">
            <a:spAutoFit/>
          </a:bodyPr>
          <a:lstStyle/>
          <a:p>
            <a:r>
              <a:rPr kumimoji="1" lang="ja-JP" altLang="en-US"/>
              <a:t>ワークライフインテグレーションには、「仕事とプライベートを統合する」という意味があり、働き方改革が謳われる時代で注目が集まっている仕事の考え方です。</a:t>
            </a:r>
          </a:p>
          <a:p>
            <a:r>
              <a:rPr kumimoji="1" lang="ja-JP" altLang="en-US"/>
              <a:t>ワークライフインテグレーションを導入する方法はいくつかあり、その企業で必要な制度や仕組みを取り入れる必要があります。</a:t>
            </a:r>
          </a:p>
          <a:p>
            <a:r>
              <a:rPr kumimoji="1" lang="ja-JP" altLang="en-US">
                <a:highlight>
                  <a:srgbClr val="FFFF00"/>
                </a:highlight>
              </a:rPr>
              <a:t>働く時間を柔軟にする「フレックスタイム制」や「裁量労働制」、働く場所を柔軟にする「リモートワーク」や「ワーケーション」もライフワークインテグレーションのひとつ</a:t>
            </a:r>
            <a:r>
              <a:rPr kumimoji="1" lang="ja-JP" altLang="en-US"/>
              <a:t>としてあげられるでしょう。</a:t>
            </a:r>
          </a:p>
          <a:p>
            <a:r>
              <a:rPr kumimoji="1" lang="ja-JP" altLang="en-US"/>
              <a:t>また、「リエントリー制度」などを導入することで、例えば子育て期間は家庭に専念して、子育て期間が終わった後に再び働きはじめるといった柔軟な働き方ができます。</a:t>
            </a:r>
          </a:p>
          <a:p>
            <a:r>
              <a:rPr kumimoji="1" lang="ja-JP" altLang="en-US"/>
              <a:t>現在ではまだ認知度が高くないものの、企業の中には育児や介護を目的とした導入事例もあがっており、今後導入する企業が増える可能性があるでしょう。</a:t>
            </a:r>
          </a:p>
        </p:txBody>
      </p:sp>
    </p:spTree>
    <p:extLst>
      <p:ext uri="{BB962C8B-B14F-4D97-AF65-F5344CB8AC3E}">
        <p14:creationId xmlns:p14="http://schemas.microsoft.com/office/powerpoint/2010/main" val="3371250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67359CB-4D6F-002E-F01B-677BCC2E9307}"/>
              </a:ext>
            </a:extLst>
          </p:cNvPr>
          <p:cNvSpPr>
            <a:spLocks noGrp="1"/>
          </p:cNvSpPr>
          <p:nvPr>
            <p:ph type="title"/>
          </p:nvPr>
        </p:nvSpPr>
        <p:spPr/>
        <p:txBody>
          <a:bodyPr>
            <a:normAutofit/>
          </a:bodyPr>
          <a:lstStyle/>
          <a:p>
            <a:r>
              <a:rPr lang="en-US" altLang="ja-JP"/>
              <a:t>1-1-5.</a:t>
            </a:r>
            <a:r>
              <a:rPr lang="ja-JP" altLang="en-US"/>
              <a:t>経験からのアドバイス</a:t>
            </a:r>
            <a:endParaRPr lang="ja-JP" altLang="en-US" dirty="0"/>
          </a:p>
        </p:txBody>
      </p:sp>
      <p:sp>
        <p:nvSpPr>
          <p:cNvPr id="9" name="正方形/長方形 8">
            <a:extLst>
              <a:ext uri="{FF2B5EF4-FFF2-40B4-BE49-F238E27FC236}">
                <a16:creationId xmlns:a16="http://schemas.microsoft.com/office/drawing/2014/main" id="{86EB772E-FBF3-D0BE-612D-4A3095B6A303}"/>
              </a:ext>
            </a:extLst>
          </p:cNvPr>
          <p:cNvSpPr/>
          <p:nvPr/>
        </p:nvSpPr>
        <p:spPr>
          <a:xfrm>
            <a:off x="632451" y="4052454"/>
            <a:ext cx="11310505" cy="19950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a:t>・ワークライフバランスが注目されていますが、</a:t>
            </a:r>
            <a:r>
              <a:rPr kumimoji="1" lang="en-US" altLang="ja-JP"/>
              <a:t>IT</a:t>
            </a:r>
            <a:r>
              <a:rPr kumimoji="1" lang="ja-JP" altLang="en-US"/>
              <a:t>業界は「ワークライフインテグレーション」があっているのではと思います。</a:t>
            </a:r>
            <a:endParaRPr kumimoji="1" lang="en-US" altLang="ja-JP"/>
          </a:p>
          <a:p>
            <a:r>
              <a:rPr lang="ja-JP" altLang="en-US"/>
              <a:t>プライベートで趣味などで行っていること（サイクリングや音楽鑑賞など）は、必ず仕事の中でも役に立つ技術となります。また、クリエイティブな業務は、自由裁量が大きく質を向上させるからです。</a:t>
            </a:r>
            <a:endParaRPr kumimoji="1" lang="ja-JP" altLang="en-US"/>
          </a:p>
        </p:txBody>
      </p:sp>
      <p:sp>
        <p:nvSpPr>
          <p:cNvPr id="12" name="テキスト ボックス 11">
            <a:extLst>
              <a:ext uri="{FF2B5EF4-FFF2-40B4-BE49-F238E27FC236}">
                <a16:creationId xmlns:a16="http://schemas.microsoft.com/office/drawing/2014/main" id="{159422ED-0B7A-D506-855D-88B098A66843}"/>
              </a:ext>
            </a:extLst>
          </p:cNvPr>
          <p:cNvSpPr txBox="1"/>
          <p:nvPr/>
        </p:nvSpPr>
        <p:spPr>
          <a:xfrm>
            <a:off x="457200" y="996801"/>
            <a:ext cx="11485756" cy="2585323"/>
          </a:xfrm>
          <a:prstGeom prst="rect">
            <a:avLst/>
          </a:prstGeom>
          <a:noFill/>
        </p:spPr>
        <p:txBody>
          <a:bodyPr wrap="square" rtlCol="0">
            <a:spAutoFit/>
          </a:bodyPr>
          <a:lstStyle/>
          <a:p>
            <a:pPr algn="l"/>
            <a:r>
              <a:rPr lang="ja-JP" altLang="en-US" b="0" i="0">
                <a:solidFill>
                  <a:srgbClr val="222224"/>
                </a:solidFill>
                <a:effectLst/>
                <a:latin typeface="Noto Sans CJK JP"/>
              </a:rPr>
              <a:t>ワークライフバランスとは、仕事とプライベートのバランスを調整して生活が豊かに暮らせるように工夫する意味を持っています。</a:t>
            </a:r>
          </a:p>
          <a:p>
            <a:pPr algn="l"/>
            <a:r>
              <a:rPr lang="ja-JP" altLang="en-US" b="0" i="0">
                <a:solidFill>
                  <a:srgbClr val="222224"/>
                </a:solidFill>
                <a:effectLst/>
                <a:latin typeface="Noto Sans CJK JP"/>
              </a:rPr>
              <a:t>例えば、「子供を迎えに行くから仕事を早く終わらせる」や「仕事を成功させたいからプライベートの時間を削る」などで調整することです。</a:t>
            </a:r>
          </a:p>
          <a:p>
            <a:pPr algn="l"/>
            <a:r>
              <a:rPr lang="ja-JP" altLang="en-US" b="0" i="0">
                <a:solidFill>
                  <a:srgbClr val="222224"/>
                </a:solidFill>
                <a:effectLst/>
                <a:latin typeface="Noto Sans CJK JP"/>
              </a:rPr>
              <a:t>一方、ワークライフインテグレーションは、</a:t>
            </a:r>
            <a:r>
              <a:rPr lang="ja-JP" altLang="en-US" b="0" i="0">
                <a:solidFill>
                  <a:srgbClr val="222224"/>
                </a:solidFill>
                <a:effectLst/>
                <a:highlight>
                  <a:srgbClr val="FFFF00"/>
                </a:highlight>
                <a:latin typeface="Noto Sans CJK JP"/>
              </a:rPr>
              <a:t>「仕事もプライベートも生活の一部であり、両方が充実することで人生が豊かになる」という考え方で、仕事とプライベートを線引きしません。</a:t>
            </a:r>
          </a:p>
          <a:p>
            <a:pPr algn="l"/>
            <a:r>
              <a:rPr lang="ja-JP" altLang="en-US" b="0" i="0">
                <a:solidFill>
                  <a:srgbClr val="222224"/>
                </a:solidFill>
                <a:effectLst/>
                <a:latin typeface="Noto Sans CJK JP"/>
              </a:rPr>
              <a:t>こうした要素を持っていることから、ワークライフインテグレーションはワークライフバランスを発展させた考え方とも言えるでしょう。</a:t>
            </a:r>
          </a:p>
          <a:p>
            <a:endParaRPr kumimoji="1" lang="ja-JP" altLang="en-US"/>
          </a:p>
        </p:txBody>
      </p:sp>
    </p:spTree>
    <p:extLst>
      <p:ext uri="{BB962C8B-B14F-4D97-AF65-F5344CB8AC3E}">
        <p14:creationId xmlns:p14="http://schemas.microsoft.com/office/powerpoint/2010/main" val="1742757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40F36A3-941E-6C34-8E82-68E65EFF80A5}"/>
              </a:ext>
            </a:extLst>
          </p:cNvPr>
          <p:cNvSpPr>
            <a:spLocks noGrp="1"/>
          </p:cNvSpPr>
          <p:nvPr>
            <p:ph type="title"/>
          </p:nvPr>
        </p:nvSpPr>
        <p:spPr/>
        <p:txBody>
          <a:bodyPr/>
          <a:lstStyle/>
          <a:p>
            <a:r>
              <a:rPr lang="en-US" altLang="zh-TW"/>
              <a:t>1-2.</a:t>
            </a:r>
            <a:r>
              <a:rPr lang="zh-TW" altLang="en-US"/>
              <a:t>情報処理基本</a:t>
            </a:r>
            <a:endParaRPr lang="ja-JP" altLang="en-US"/>
          </a:p>
        </p:txBody>
      </p:sp>
    </p:spTree>
    <p:extLst>
      <p:ext uri="{BB962C8B-B14F-4D97-AF65-F5344CB8AC3E}">
        <p14:creationId xmlns:p14="http://schemas.microsoft.com/office/powerpoint/2010/main" val="2427493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ECDC36B-42D0-7943-C573-5AB8BAFC6BDA}"/>
              </a:ext>
            </a:extLst>
          </p:cNvPr>
          <p:cNvSpPr>
            <a:spLocks noGrp="1"/>
          </p:cNvSpPr>
          <p:nvPr>
            <p:ph type="title"/>
          </p:nvPr>
        </p:nvSpPr>
        <p:spPr/>
        <p:txBody>
          <a:bodyPr/>
          <a:lstStyle/>
          <a:p>
            <a:r>
              <a:rPr lang="en-US" altLang="zh-TW" dirty="0"/>
              <a:t>1-2.</a:t>
            </a:r>
            <a:r>
              <a:rPr lang="zh-TW" altLang="en-US" dirty="0"/>
              <a:t>情報処理基本</a:t>
            </a:r>
            <a:endParaRPr lang="ja-JP" altLang="en-US" dirty="0"/>
          </a:p>
        </p:txBody>
      </p:sp>
      <p:sp>
        <p:nvSpPr>
          <p:cNvPr id="7" name="テキスト プレースホルダー 6">
            <a:extLst>
              <a:ext uri="{FF2B5EF4-FFF2-40B4-BE49-F238E27FC236}">
                <a16:creationId xmlns:a16="http://schemas.microsoft.com/office/drawing/2014/main" id="{727FABE2-5FC7-2A7A-9F54-36C536FB7529}"/>
              </a:ext>
            </a:extLst>
          </p:cNvPr>
          <p:cNvSpPr>
            <a:spLocks noGrp="1"/>
          </p:cNvSpPr>
          <p:nvPr>
            <p:ph type="body" sz="quarter" idx="13"/>
          </p:nvPr>
        </p:nvSpPr>
        <p:spPr>
          <a:xfrm>
            <a:off x="267628" y="873747"/>
            <a:ext cx="11675326" cy="1462073"/>
          </a:xfrm>
        </p:spPr>
        <p:txBody>
          <a:bodyPr>
            <a:normAutofit/>
          </a:bodyPr>
          <a:lstStyle/>
          <a:p>
            <a:r>
              <a:rPr lang="en-US" altLang="ja-JP" dirty="0"/>
              <a:t>IT</a:t>
            </a:r>
            <a:r>
              <a:rPr lang="ja-JP" altLang="en-US" dirty="0"/>
              <a:t>技術者（プログラマ）としての基本的な基礎知識を学び、それらがどのようにプログラミングに関わってくるか</a:t>
            </a:r>
            <a:r>
              <a:rPr lang="ja-JP" altLang="en-US"/>
              <a:t>、を説明します。</a:t>
            </a:r>
            <a:endParaRPr lang="en-US" altLang="ja-JP" dirty="0"/>
          </a:p>
        </p:txBody>
      </p:sp>
      <p:sp>
        <p:nvSpPr>
          <p:cNvPr id="2" name="テキスト プレースホルダー 8">
            <a:extLst>
              <a:ext uri="{FF2B5EF4-FFF2-40B4-BE49-F238E27FC236}">
                <a16:creationId xmlns:a16="http://schemas.microsoft.com/office/drawing/2014/main" id="{97910BFE-C619-DEC8-B14E-F46A829057FE}"/>
              </a:ext>
            </a:extLst>
          </p:cNvPr>
          <p:cNvSpPr txBox="1">
            <a:spLocks/>
          </p:cNvSpPr>
          <p:nvPr/>
        </p:nvSpPr>
        <p:spPr>
          <a:xfrm>
            <a:off x="277467" y="2746166"/>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目次</a:t>
            </a:r>
            <a:endParaRPr lang="en-US" altLang="ja-JP" dirty="0"/>
          </a:p>
        </p:txBody>
      </p:sp>
      <p:graphicFrame>
        <p:nvGraphicFramePr>
          <p:cNvPr id="3" name="表 12">
            <a:extLst>
              <a:ext uri="{FF2B5EF4-FFF2-40B4-BE49-F238E27FC236}">
                <a16:creationId xmlns:a16="http://schemas.microsoft.com/office/drawing/2014/main" id="{FF190AF8-92C2-7CB5-2BCF-69C8E519A9C6}"/>
              </a:ext>
            </a:extLst>
          </p:cNvPr>
          <p:cNvGraphicFramePr>
            <a:graphicFrameLocks noGrp="1"/>
          </p:cNvGraphicFramePr>
          <p:nvPr>
            <p:extLst>
              <p:ext uri="{D42A27DB-BD31-4B8C-83A1-F6EECF244321}">
                <p14:modId xmlns:p14="http://schemas.microsoft.com/office/powerpoint/2010/main" val="998707792"/>
              </p:ext>
            </p:extLst>
          </p:nvPr>
        </p:nvGraphicFramePr>
        <p:xfrm>
          <a:off x="1053172" y="3253908"/>
          <a:ext cx="10853079" cy="3017520"/>
        </p:xfrm>
        <a:graphic>
          <a:graphicData uri="http://schemas.openxmlformats.org/drawingml/2006/table">
            <a:tbl>
              <a:tblPr firstRow="1" bandRow="1">
                <a:tableStyleId>{5C22544A-7EE6-4342-B048-85BDC9FD1C3A}</a:tableStyleId>
              </a:tblPr>
              <a:tblGrid>
                <a:gridCol w="734064">
                  <a:extLst>
                    <a:ext uri="{9D8B030D-6E8A-4147-A177-3AD203B41FA5}">
                      <a16:colId xmlns:a16="http://schemas.microsoft.com/office/drawing/2014/main" val="266683023"/>
                    </a:ext>
                  </a:extLst>
                </a:gridCol>
                <a:gridCol w="2895600">
                  <a:extLst>
                    <a:ext uri="{9D8B030D-6E8A-4147-A177-3AD203B41FA5}">
                      <a16:colId xmlns:a16="http://schemas.microsoft.com/office/drawing/2014/main" val="3551812731"/>
                    </a:ext>
                  </a:extLst>
                </a:gridCol>
                <a:gridCol w="7223415">
                  <a:extLst>
                    <a:ext uri="{9D8B030D-6E8A-4147-A177-3AD203B41FA5}">
                      <a16:colId xmlns:a16="http://schemas.microsoft.com/office/drawing/2014/main" val="3996741621"/>
                    </a:ext>
                  </a:extLst>
                </a:gridCol>
              </a:tblGrid>
              <a:tr h="226953">
                <a:tc>
                  <a:txBody>
                    <a:bodyPr/>
                    <a:lstStyle/>
                    <a:p>
                      <a:pPr algn="ctr"/>
                      <a:r>
                        <a:rPr kumimoji="1" lang="en-US" altLang="ja-JP" sz="1600"/>
                        <a:t>No</a:t>
                      </a:r>
                      <a:endParaRPr kumimoji="1" lang="ja-JP" altLang="en-US" sz="1600" dirty="0"/>
                    </a:p>
                  </a:txBody>
                  <a:tcPr/>
                </a:tc>
                <a:tc>
                  <a:txBody>
                    <a:bodyPr/>
                    <a:lstStyle/>
                    <a:p>
                      <a:pPr algn="ctr"/>
                      <a:r>
                        <a:rPr kumimoji="1" lang="ja-JP" altLang="en-US" sz="1600"/>
                        <a:t>項目</a:t>
                      </a:r>
                      <a:endParaRPr kumimoji="1" lang="ja-JP" altLang="en-US" sz="1600" dirty="0"/>
                    </a:p>
                  </a:txBody>
                  <a:tcPr/>
                </a:tc>
                <a:tc>
                  <a:txBody>
                    <a:bodyPr/>
                    <a:lstStyle/>
                    <a:p>
                      <a:r>
                        <a:rPr kumimoji="1" lang="ja-JP" altLang="en-US" sz="1600" dirty="0"/>
                        <a:t>説明</a:t>
                      </a:r>
                    </a:p>
                  </a:txBody>
                  <a:tcPr/>
                </a:tc>
                <a:extLst>
                  <a:ext uri="{0D108BD9-81ED-4DB2-BD59-A6C34878D82A}">
                    <a16:rowId xmlns:a16="http://schemas.microsoft.com/office/drawing/2014/main" val="2093984675"/>
                  </a:ext>
                </a:extLst>
              </a:tr>
              <a:tr h="226953">
                <a:tc>
                  <a:txBody>
                    <a:bodyPr/>
                    <a:lstStyle/>
                    <a:p>
                      <a:pPr algn="ctr"/>
                      <a:r>
                        <a:rPr kumimoji="1" lang="en-US" altLang="ja-JP" sz="1600"/>
                        <a:t>1</a:t>
                      </a:r>
                      <a:endParaRPr kumimoji="1" lang="ja-JP" altLang="en-US" sz="1600" dirty="0"/>
                    </a:p>
                  </a:txBody>
                  <a:tcPr/>
                </a:tc>
                <a:tc>
                  <a:txBody>
                    <a:bodyPr/>
                    <a:lstStyle/>
                    <a:p>
                      <a:pPr algn="l"/>
                      <a:r>
                        <a:rPr kumimoji="1" lang="ja-JP" altLang="en-US" sz="1600"/>
                        <a:t>ハードウェア</a:t>
                      </a:r>
                      <a:endParaRPr kumimoji="1" lang="ja-JP" altLang="en-US" sz="1600" dirty="0"/>
                    </a:p>
                  </a:txBody>
                  <a:tcPr/>
                </a:tc>
                <a:tc>
                  <a:txBody>
                    <a:bodyPr/>
                    <a:lstStyle/>
                    <a:p>
                      <a:endParaRPr kumimoji="1" lang="ja-JP" altLang="en-US" sz="1600" dirty="0"/>
                    </a:p>
                  </a:txBody>
                  <a:tcPr/>
                </a:tc>
                <a:extLst>
                  <a:ext uri="{0D108BD9-81ED-4DB2-BD59-A6C34878D82A}">
                    <a16:rowId xmlns:a16="http://schemas.microsoft.com/office/drawing/2014/main" val="1080256254"/>
                  </a:ext>
                </a:extLst>
              </a:tr>
              <a:tr h="226953">
                <a:tc>
                  <a:txBody>
                    <a:bodyPr/>
                    <a:lstStyle/>
                    <a:p>
                      <a:pPr algn="ctr"/>
                      <a:r>
                        <a:rPr kumimoji="1" lang="en-US" altLang="ja-JP" sz="1600"/>
                        <a:t>2</a:t>
                      </a:r>
                      <a:endParaRPr kumimoji="1" lang="ja-JP" altLang="en-US" sz="1600" dirty="0"/>
                    </a:p>
                  </a:txBody>
                  <a:tcPr/>
                </a:tc>
                <a:tc>
                  <a:txBody>
                    <a:bodyPr/>
                    <a:lstStyle/>
                    <a:p>
                      <a:pPr algn="l"/>
                      <a:r>
                        <a:rPr kumimoji="1" lang="ja-JP" altLang="en-US" sz="1600"/>
                        <a:t>ソフトウェア</a:t>
                      </a:r>
                      <a:endParaRPr kumimoji="1" lang="ja-JP" altLang="en-US" sz="1600" dirty="0"/>
                    </a:p>
                  </a:txBody>
                  <a:tcPr/>
                </a:tc>
                <a:tc>
                  <a:txBody>
                    <a:bodyPr/>
                    <a:lstStyle/>
                    <a:p>
                      <a:endParaRPr kumimoji="1" lang="ja-JP" altLang="en-US" sz="1600" dirty="0"/>
                    </a:p>
                  </a:txBody>
                  <a:tcPr/>
                </a:tc>
                <a:extLst>
                  <a:ext uri="{0D108BD9-81ED-4DB2-BD59-A6C34878D82A}">
                    <a16:rowId xmlns:a16="http://schemas.microsoft.com/office/drawing/2014/main" val="2477563636"/>
                  </a:ext>
                </a:extLst>
              </a:tr>
              <a:tr h="226953">
                <a:tc>
                  <a:txBody>
                    <a:bodyPr/>
                    <a:lstStyle/>
                    <a:p>
                      <a:pPr algn="ctr"/>
                      <a:r>
                        <a:rPr kumimoji="1" lang="en-US" altLang="ja-JP" sz="1600"/>
                        <a:t>3</a:t>
                      </a:r>
                      <a:endParaRPr kumimoji="1" lang="ja-JP" altLang="en-US" sz="1600" dirty="0"/>
                    </a:p>
                  </a:txBody>
                  <a:tcPr/>
                </a:tc>
                <a:tc>
                  <a:txBody>
                    <a:bodyPr/>
                    <a:lstStyle/>
                    <a:p>
                      <a:pPr algn="l"/>
                      <a:r>
                        <a:rPr kumimoji="1" lang="ja-JP" altLang="en-US" sz="1600"/>
                        <a:t>ネットワーク</a:t>
                      </a:r>
                      <a:endParaRPr kumimoji="1" lang="ja-JP" altLang="en-US" sz="1600" dirty="0"/>
                    </a:p>
                  </a:txBody>
                  <a:tcPr/>
                </a:tc>
                <a:tc>
                  <a:txBody>
                    <a:bodyPr/>
                    <a:lstStyle/>
                    <a:p>
                      <a:endParaRPr kumimoji="1" lang="ja-JP" altLang="en-US" sz="1600" dirty="0"/>
                    </a:p>
                  </a:txBody>
                  <a:tcPr/>
                </a:tc>
                <a:extLst>
                  <a:ext uri="{0D108BD9-81ED-4DB2-BD59-A6C34878D82A}">
                    <a16:rowId xmlns:a16="http://schemas.microsoft.com/office/drawing/2014/main" val="367801723"/>
                  </a:ext>
                </a:extLst>
              </a:tr>
              <a:tr h="226953">
                <a:tc>
                  <a:txBody>
                    <a:bodyPr/>
                    <a:lstStyle/>
                    <a:p>
                      <a:pPr algn="ctr"/>
                      <a:r>
                        <a:rPr kumimoji="1" lang="en-US" altLang="ja-JP" sz="1600"/>
                        <a:t>4</a:t>
                      </a:r>
                      <a:endParaRPr kumimoji="1" lang="ja-JP" altLang="en-US" sz="1600" dirty="0"/>
                    </a:p>
                  </a:txBody>
                  <a:tcPr/>
                </a:tc>
                <a:tc>
                  <a:txBody>
                    <a:bodyPr/>
                    <a:lstStyle/>
                    <a:p>
                      <a:pPr algn="l"/>
                      <a:r>
                        <a:rPr kumimoji="1" lang="ja-JP" altLang="en-US" sz="1600"/>
                        <a:t>データベース</a:t>
                      </a:r>
                      <a:endParaRPr kumimoji="1" lang="ja-JP" altLang="en-US" sz="1600" dirty="0"/>
                    </a:p>
                  </a:txBody>
                  <a:tcPr/>
                </a:tc>
                <a:tc>
                  <a:txBody>
                    <a:bodyPr/>
                    <a:lstStyle/>
                    <a:p>
                      <a:endParaRPr kumimoji="1" lang="ja-JP" altLang="en-US" sz="1600" dirty="0"/>
                    </a:p>
                  </a:txBody>
                  <a:tcPr/>
                </a:tc>
                <a:extLst>
                  <a:ext uri="{0D108BD9-81ED-4DB2-BD59-A6C34878D82A}">
                    <a16:rowId xmlns:a16="http://schemas.microsoft.com/office/drawing/2014/main" val="1939167059"/>
                  </a:ext>
                </a:extLst>
              </a:tr>
              <a:tr h="226953">
                <a:tc>
                  <a:txBody>
                    <a:bodyPr/>
                    <a:lstStyle/>
                    <a:p>
                      <a:pPr algn="ctr"/>
                      <a:r>
                        <a:rPr kumimoji="1" lang="en-US" altLang="ja-JP" sz="1600"/>
                        <a:t>5</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a:t>アルゴリズムとデータ構造</a:t>
                      </a:r>
                    </a:p>
                  </a:txBody>
                  <a:tcPr/>
                </a:tc>
                <a:tc>
                  <a:txBody>
                    <a:bodyPr/>
                    <a:lstStyle/>
                    <a:p>
                      <a:endParaRPr kumimoji="1" lang="ja-JP" altLang="en-US" sz="1600" dirty="0"/>
                    </a:p>
                  </a:txBody>
                  <a:tcPr/>
                </a:tc>
                <a:extLst>
                  <a:ext uri="{0D108BD9-81ED-4DB2-BD59-A6C34878D82A}">
                    <a16:rowId xmlns:a16="http://schemas.microsoft.com/office/drawing/2014/main" val="3101219170"/>
                  </a:ext>
                </a:extLst>
              </a:tr>
              <a:tr h="226953">
                <a:tc>
                  <a:txBody>
                    <a:bodyPr/>
                    <a:lstStyle/>
                    <a:p>
                      <a:pPr algn="ctr"/>
                      <a:r>
                        <a:rPr kumimoji="1" lang="en-US" altLang="ja-JP" sz="1600"/>
                        <a:t>6</a:t>
                      </a:r>
                      <a:endParaRPr kumimoji="1" lang="ja-JP" altLang="en-US" sz="1600" dirty="0"/>
                    </a:p>
                  </a:txBody>
                  <a:tcPr/>
                </a:tc>
                <a:tc>
                  <a:txBody>
                    <a:bodyPr/>
                    <a:lstStyle/>
                    <a:p>
                      <a:pPr algn="l"/>
                      <a:r>
                        <a:rPr kumimoji="1" lang="ja-JP" altLang="en-US" sz="1600"/>
                        <a:t>システム開発</a:t>
                      </a:r>
                      <a:endParaRPr kumimoji="1" lang="ja-JP" altLang="en-US" sz="1600" dirty="0"/>
                    </a:p>
                  </a:txBody>
                  <a:tcPr/>
                </a:tc>
                <a:tc>
                  <a:txBody>
                    <a:bodyPr/>
                    <a:lstStyle/>
                    <a:p>
                      <a:endParaRPr kumimoji="1" lang="ja-JP" altLang="en-US" sz="1600" dirty="0"/>
                    </a:p>
                  </a:txBody>
                  <a:tcPr/>
                </a:tc>
                <a:extLst>
                  <a:ext uri="{0D108BD9-81ED-4DB2-BD59-A6C34878D82A}">
                    <a16:rowId xmlns:a16="http://schemas.microsoft.com/office/drawing/2014/main" val="1281163361"/>
                  </a:ext>
                </a:extLst>
              </a:tr>
              <a:tr h="226953">
                <a:tc>
                  <a:txBody>
                    <a:bodyPr/>
                    <a:lstStyle/>
                    <a:p>
                      <a:pPr algn="ctr"/>
                      <a:r>
                        <a:rPr kumimoji="1" lang="en-US" altLang="ja-JP" sz="1600"/>
                        <a:t>7</a:t>
                      </a:r>
                      <a:endParaRPr kumimoji="1" lang="ja-JP" altLang="en-US" sz="1600" dirty="0"/>
                    </a:p>
                  </a:txBody>
                  <a:tcPr/>
                </a:tc>
                <a:tc>
                  <a:txBody>
                    <a:bodyPr/>
                    <a:lstStyle/>
                    <a:p>
                      <a:pPr algn="l"/>
                      <a:r>
                        <a:rPr kumimoji="1" lang="ja-JP" altLang="en-US" sz="1600"/>
                        <a:t>プログラミング</a:t>
                      </a:r>
                      <a:endParaRPr kumimoji="1" lang="ja-JP" altLang="en-US" sz="1600" dirty="0"/>
                    </a:p>
                  </a:txBody>
                  <a:tcPr/>
                </a:tc>
                <a:tc>
                  <a:txBody>
                    <a:bodyPr/>
                    <a:lstStyle/>
                    <a:p>
                      <a:endParaRPr kumimoji="1" lang="ja-JP" altLang="en-US" sz="1600" dirty="0"/>
                    </a:p>
                  </a:txBody>
                  <a:tcPr/>
                </a:tc>
                <a:extLst>
                  <a:ext uri="{0D108BD9-81ED-4DB2-BD59-A6C34878D82A}">
                    <a16:rowId xmlns:a16="http://schemas.microsoft.com/office/drawing/2014/main" val="3420922420"/>
                  </a:ext>
                </a:extLst>
              </a:tr>
              <a:tr h="226953">
                <a:tc>
                  <a:txBody>
                    <a:bodyPr/>
                    <a:lstStyle/>
                    <a:p>
                      <a:pPr algn="ctr"/>
                      <a:r>
                        <a:rPr kumimoji="1" lang="en-US" altLang="ja-JP" sz="1600"/>
                        <a:t>8</a:t>
                      </a:r>
                      <a:endParaRPr kumimoji="1" lang="ja-JP" altLang="en-US" sz="1600" dirty="0"/>
                    </a:p>
                  </a:txBody>
                  <a:tcPr/>
                </a:tc>
                <a:tc>
                  <a:txBody>
                    <a:bodyPr/>
                    <a:lstStyle/>
                    <a:p>
                      <a:pPr algn="l"/>
                      <a:r>
                        <a:rPr kumimoji="1" lang="ja-JP" altLang="en-US" sz="1600"/>
                        <a:t>セキュリティ</a:t>
                      </a:r>
                      <a:endParaRPr kumimoji="1" lang="ja-JP" altLang="en-US" sz="1600" dirty="0"/>
                    </a:p>
                  </a:txBody>
                  <a:tcPr/>
                </a:tc>
                <a:tc>
                  <a:txBody>
                    <a:bodyPr/>
                    <a:lstStyle/>
                    <a:p>
                      <a:endParaRPr kumimoji="1" lang="ja-JP" altLang="en-US" sz="1600" dirty="0"/>
                    </a:p>
                  </a:txBody>
                  <a:tcPr/>
                </a:tc>
                <a:extLst>
                  <a:ext uri="{0D108BD9-81ED-4DB2-BD59-A6C34878D82A}">
                    <a16:rowId xmlns:a16="http://schemas.microsoft.com/office/drawing/2014/main" val="1816713248"/>
                  </a:ext>
                </a:extLst>
              </a:tr>
            </a:tbl>
          </a:graphicData>
        </a:graphic>
      </p:graphicFrame>
    </p:spTree>
    <p:extLst>
      <p:ext uri="{BB962C8B-B14F-4D97-AF65-F5344CB8AC3E}">
        <p14:creationId xmlns:p14="http://schemas.microsoft.com/office/powerpoint/2010/main" val="4288668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1-2-1.</a:t>
            </a:r>
            <a:r>
              <a:rPr lang="ja-JP" altLang="en-US" dirty="0"/>
              <a:t>ハードウェア</a:t>
            </a:r>
            <a:endParaRPr kumimoji="1"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14182"/>
            <a:ext cx="11344390" cy="228621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システムを開発するうえでハードウェアの知識は重要です。</a:t>
            </a:r>
            <a:endParaRPr kumimoji="1" lang="en-US" altLang="ja-JP"/>
          </a:p>
          <a:p>
            <a:r>
              <a:rPr kumimoji="1" lang="ja-JP" altLang="en-US"/>
              <a:t>最近では、ＣＰＵ内部に高速、並列処理特化型のコアが存在し、処理によって割り振りを変えるなど、今までと同じように開発していると極端に遅いなどの事象に見舞われます。</a:t>
            </a:r>
            <a:endParaRPr kumimoji="1" lang="en-US" altLang="ja-JP"/>
          </a:p>
          <a:p>
            <a:r>
              <a:rPr lang="ja-JP" altLang="en-US"/>
              <a:t>また、複雑な処理になるにしたがってメモリを使った処理が多くなりますが、メモリを意識せずにシステムを開発すると膨大なメモリを消費し、運用コストがかかることとなります。</a:t>
            </a:r>
            <a:endParaRPr lang="en-US" altLang="ja-JP"/>
          </a:p>
          <a:p>
            <a:r>
              <a:rPr kumimoji="1" lang="ja-JP" altLang="en-US"/>
              <a:t>ここでは、ハードウェアの基礎知識について説明します。</a:t>
            </a:r>
            <a:endParaRPr kumimoji="1" lang="ja-JP" altLang="en-US" dirty="0"/>
          </a:p>
        </p:txBody>
      </p:sp>
    </p:spTree>
    <p:extLst>
      <p:ext uri="{BB962C8B-B14F-4D97-AF65-F5344CB8AC3E}">
        <p14:creationId xmlns:p14="http://schemas.microsoft.com/office/powerpoint/2010/main" val="2750927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3A69399A-ADB2-23FE-6D3C-0FC10EEF9D41}"/>
              </a:ext>
            </a:extLst>
          </p:cNvPr>
          <p:cNvSpPr/>
          <p:nvPr/>
        </p:nvSpPr>
        <p:spPr>
          <a:xfrm>
            <a:off x="0" y="886691"/>
            <a:ext cx="12192000" cy="54920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1-2-1.</a:t>
            </a:r>
            <a:r>
              <a:rPr lang="ja-JP" altLang="en-US"/>
              <a:t>ハードウェア</a:t>
            </a:r>
            <a:endParaRPr kumimoji="1" lang="ja-JP" altLang="en-US"/>
          </a:p>
        </p:txBody>
      </p:sp>
      <p:pic>
        <p:nvPicPr>
          <p:cNvPr id="6" name="図 5">
            <a:extLst>
              <a:ext uri="{FF2B5EF4-FFF2-40B4-BE49-F238E27FC236}">
                <a16:creationId xmlns:a16="http://schemas.microsoft.com/office/drawing/2014/main" id="{528AC06A-BCCB-BCFD-637F-42B190352D07}"/>
              </a:ext>
            </a:extLst>
          </p:cNvPr>
          <p:cNvPicPr>
            <a:picLocks noChangeAspect="1"/>
          </p:cNvPicPr>
          <p:nvPr/>
        </p:nvPicPr>
        <p:blipFill>
          <a:blip r:embed="rId2"/>
          <a:stretch>
            <a:fillRect/>
          </a:stretch>
        </p:blipFill>
        <p:spPr>
          <a:xfrm>
            <a:off x="267628" y="886691"/>
            <a:ext cx="5474937" cy="5771772"/>
          </a:xfrm>
          <a:prstGeom prst="rect">
            <a:avLst/>
          </a:prstGeom>
        </p:spPr>
      </p:pic>
      <p:pic>
        <p:nvPicPr>
          <p:cNvPr id="8" name="図 7">
            <a:extLst>
              <a:ext uri="{FF2B5EF4-FFF2-40B4-BE49-F238E27FC236}">
                <a16:creationId xmlns:a16="http://schemas.microsoft.com/office/drawing/2014/main" id="{F2C8BEE7-65CF-5795-9841-7D7EAA8629A3}"/>
              </a:ext>
            </a:extLst>
          </p:cNvPr>
          <p:cNvPicPr>
            <a:picLocks noChangeAspect="1"/>
          </p:cNvPicPr>
          <p:nvPr/>
        </p:nvPicPr>
        <p:blipFill>
          <a:blip r:embed="rId3"/>
          <a:stretch>
            <a:fillRect/>
          </a:stretch>
        </p:blipFill>
        <p:spPr>
          <a:xfrm>
            <a:off x="6740404" y="886320"/>
            <a:ext cx="4190831" cy="5900943"/>
          </a:xfrm>
          <a:prstGeom prst="rect">
            <a:avLst/>
          </a:prstGeom>
        </p:spPr>
      </p:pic>
    </p:spTree>
    <p:extLst>
      <p:ext uri="{BB962C8B-B14F-4D97-AF65-F5344CB8AC3E}">
        <p14:creationId xmlns:p14="http://schemas.microsoft.com/office/powerpoint/2010/main" val="2607634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61970784-C5A5-C06C-C625-37A9446716B3}"/>
              </a:ext>
            </a:extLst>
          </p:cNvPr>
          <p:cNvSpPr/>
          <p:nvPr/>
        </p:nvSpPr>
        <p:spPr>
          <a:xfrm>
            <a:off x="0" y="845127"/>
            <a:ext cx="12192000" cy="5533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1-2-1.</a:t>
            </a:r>
            <a:r>
              <a:rPr lang="ja-JP" altLang="en-US"/>
              <a:t>ハードウェア</a:t>
            </a:r>
            <a:endParaRPr kumimoji="1" lang="ja-JP" altLang="en-US"/>
          </a:p>
        </p:txBody>
      </p:sp>
      <p:pic>
        <p:nvPicPr>
          <p:cNvPr id="5" name="図 4">
            <a:extLst>
              <a:ext uri="{FF2B5EF4-FFF2-40B4-BE49-F238E27FC236}">
                <a16:creationId xmlns:a16="http://schemas.microsoft.com/office/drawing/2014/main" id="{2CB6CA56-62E6-3C7A-4319-BF9105DABC97}"/>
              </a:ext>
            </a:extLst>
          </p:cNvPr>
          <p:cNvPicPr>
            <a:picLocks noChangeAspect="1"/>
          </p:cNvPicPr>
          <p:nvPr/>
        </p:nvPicPr>
        <p:blipFill>
          <a:blip r:embed="rId2"/>
          <a:stretch>
            <a:fillRect/>
          </a:stretch>
        </p:blipFill>
        <p:spPr>
          <a:xfrm>
            <a:off x="267629" y="926065"/>
            <a:ext cx="5357316" cy="5779336"/>
          </a:xfrm>
          <a:prstGeom prst="rect">
            <a:avLst/>
          </a:prstGeom>
        </p:spPr>
      </p:pic>
      <p:pic>
        <p:nvPicPr>
          <p:cNvPr id="9" name="図 8">
            <a:extLst>
              <a:ext uri="{FF2B5EF4-FFF2-40B4-BE49-F238E27FC236}">
                <a16:creationId xmlns:a16="http://schemas.microsoft.com/office/drawing/2014/main" id="{ADA02288-A5D4-F370-0AAC-DA3BD2BE4EF6}"/>
              </a:ext>
            </a:extLst>
          </p:cNvPr>
          <p:cNvPicPr>
            <a:picLocks noChangeAspect="1"/>
          </p:cNvPicPr>
          <p:nvPr/>
        </p:nvPicPr>
        <p:blipFill>
          <a:blip r:embed="rId3"/>
          <a:stretch>
            <a:fillRect/>
          </a:stretch>
        </p:blipFill>
        <p:spPr>
          <a:xfrm>
            <a:off x="6664041" y="871648"/>
            <a:ext cx="4364182" cy="5833754"/>
          </a:xfrm>
          <a:prstGeom prst="rect">
            <a:avLst/>
          </a:prstGeom>
        </p:spPr>
      </p:pic>
    </p:spTree>
    <p:extLst>
      <p:ext uri="{BB962C8B-B14F-4D97-AF65-F5344CB8AC3E}">
        <p14:creationId xmlns:p14="http://schemas.microsoft.com/office/powerpoint/2010/main" val="2422688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08FFA2C-13B0-4447-9E07-820616E59FC7}"/>
              </a:ext>
            </a:extLst>
          </p:cNvPr>
          <p:cNvSpPr/>
          <p:nvPr/>
        </p:nvSpPr>
        <p:spPr>
          <a:xfrm>
            <a:off x="0" y="831273"/>
            <a:ext cx="12192000" cy="55474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1-2-1.</a:t>
            </a:r>
            <a:r>
              <a:rPr lang="ja-JP" altLang="en-US"/>
              <a:t>ハードウェア</a:t>
            </a:r>
            <a:endParaRPr kumimoji="1" lang="ja-JP" altLang="en-US"/>
          </a:p>
        </p:txBody>
      </p:sp>
      <p:pic>
        <p:nvPicPr>
          <p:cNvPr id="6" name="図 5">
            <a:extLst>
              <a:ext uri="{FF2B5EF4-FFF2-40B4-BE49-F238E27FC236}">
                <a16:creationId xmlns:a16="http://schemas.microsoft.com/office/drawing/2014/main" id="{F73817DE-F71D-7D79-56ED-366CDDA7E6E9}"/>
              </a:ext>
            </a:extLst>
          </p:cNvPr>
          <p:cNvPicPr>
            <a:picLocks noChangeAspect="1"/>
          </p:cNvPicPr>
          <p:nvPr/>
        </p:nvPicPr>
        <p:blipFill>
          <a:blip r:embed="rId2"/>
          <a:stretch>
            <a:fillRect/>
          </a:stretch>
        </p:blipFill>
        <p:spPr>
          <a:xfrm>
            <a:off x="267628" y="1025236"/>
            <a:ext cx="5521509" cy="5715929"/>
          </a:xfrm>
          <a:prstGeom prst="rect">
            <a:avLst/>
          </a:prstGeom>
        </p:spPr>
      </p:pic>
      <p:pic>
        <p:nvPicPr>
          <p:cNvPr id="8" name="図 7">
            <a:extLst>
              <a:ext uri="{FF2B5EF4-FFF2-40B4-BE49-F238E27FC236}">
                <a16:creationId xmlns:a16="http://schemas.microsoft.com/office/drawing/2014/main" id="{28359566-98E6-FF69-E3BD-B9F304D52064}"/>
              </a:ext>
            </a:extLst>
          </p:cNvPr>
          <p:cNvPicPr>
            <a:picLocks noChangeAspect="1"/>
          </p:cNvPicPr>
          <p:nvPr/>
        </p:nvPicPr>
        <p:blipFill>
          <a:blip r:embed="rId3"/>
          <a:stretch>
            <a:fillRect/>
          </a:stretch>
        </p:blipFill>
        <p:spPr>
          <a:xfrm>
            <a:off x="6510165" y="912862"/>
            <a:ext cx="4351799" cy="5828303"/>
          </a:xfrm>
          <a:prstGeom prst="rect">
            <a:avLst/>
          </a:prstGeom>
        </p:spPr>
      </p:pic>
    </p:spTree>
    <p:extLst>
      <p:ext uri="{BB962C8B-B14F-4D97-AF65-F5344CB8AC3E}">
        <p14:creationId xmlns:p14="http://schemas.microsoft.com/office/powerpoint/2010/main" val="2097503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2011BA4B-A7FA-A6CC-388E-7C7C5F9A4F93}"/>
              </a:ext>
            </a:extLst>
          </p:cNvPr>
          <p:cNvSpPr/>
          <p:nvPr/>
        </p:nvSpPr>
        <p:spPr>
          <a:xfrm>
            <a:off x="0" y="858982"/>
            <a:ext cx="12192000" cy="5519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1-2-1.</a:t>
            </a:r>
            <a:r>
              <a:rPr lang="ja-JP" altLang="en-US"/>
              <a:t>ハードウェア</a:t>
            </a:r>
            <a:endParaRPr kumimoji="1" lang="ja-JP" altLang="en-US"/>
          </a:p>
        </p:txBody>
      </p:sp>
      <p:pic>
        <p:nvPicPr>
          <p:cNvPr id="5" name="図 4">
            <a:extLst>
              <a:ext uri="{FF2B5EF4-FFF2-40B4-BE49-F238E27FC236}">
                <a16:creationId xmlns:a16="http://schemas.microsoft.com/office/drawing/2014/main" id="{466DB85F-05D2-EBFA-598D-513781777D6D}"/>
              </a:ext>
            </a:extLst>
          </p:cNvPr>
          <p:cNvPicPr>
            <a:picLocks noChangeAspect="1"/>
          </p:cNvPicPr>
          <p:nvPr/>
        </p:nvPicPr>
        <p:blipFill>
          <a:blip r:embed="rId2"/>
          <a:stretch>
            <a:fillRect/>
          </a:stretch>
        </p:blipFill>
        <p:spPr>
          <a:xfrm>
            <a:off x="481683" y="864488"/>
            <a:ext cx="4228862" cy="5870201"/>
          </a:xfrm>
          <a:prstGeom prst="rect">
            <a:avLst/>
          </a:prstGeom>
        </p:spPr>
      </p:pic>
      <p:pic>
        <p:nvPicPr>
          <p:cNvPr id="9" name="図 8">
            <a:extLst>
              <a:ext uri="{FF2B5EF4-FFF2-40B4-BE49-F238E27FC236}">
                <a16:creationId xmlns:a16="http://schemas.microsoft.com/office/drawing/2014/main" id="{BFC42D6B-CE17-620C-1016-ADC2974045BB}"/>
              </a:ext>
            </a:extLst>
          </p:cNvPr>
          <p:cNvPicPr>
            <a:picLocks noChangeAspect="1"/>
          </p:cNvPicPr>
          <p:nvPr/>
        </p:nvPicPr>
        <p:blipFill>
          <a:blip r:embed="rId3"/>
          <a:stretch>
            <a:fillRect/>
          </a:stretch>
        </p:blipFill>
        <p:spPr>
          <a:xfrm>
            <a:off x="6096000" y="824325"/>
            <a:ext cx="4579097" cy="5910364"/>
          </a:xfrm>
          <a:prstGeom prst="rect">
            <a:avLst/>
          </a:prstGeom>
        </p:spPr>
      </p:pic>
    </p:spTree>
    <p:extLst>
      <p:ext uri="{BB962C8B-B14F-4D97-AF65-F5344CB8AC3E}">
        <p14:creationId xmlns:p14="http://schemas.microsoft.com/office/powerpoint/2010/main" val="2557886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9CA272DE-C91F-1EC3-E20B-AE341A2DDF8D}"/>
              </a:ext>
            </a:extLst>
          </p:cNvPr>
          <p:cNvSpPr>
            <a:spLocks noGrp="1"/>
          </p:cNvSpPr>
          <p:nvPr>
            <p:ph type="title"/>
          </p:nvPr>
        </p:nvSpPr>
        <p:spPr/>
        <p:txBody>
          <a:bodyPr/>
          <a:lstStyle/>
          <a:p>
            <a:r>
              <a:rPr lang="ja-JP" altLang="en-US" dirty="0"/>
              <a:t>目次</a:t>
            </a:r>
          </a:p>
        </p:txBody>
      </p:sp>
      <p:sp>
        <p:nvSpPr>
          <p:cNvPr id="2" name="テキスト ボックス 1">
            <a:extLst>
              <a:ext uri="{FF2B5EF4-FFF2-40B4-BE49-F238E27FC236}">
                <a16:creationId xmlns:a16="http://schemas.microsoft.com/office/drawing/2014/main" id="{0DC3EABF-50BC-4545-9914-CAE4A72364DC}"/>
              </a:ext>
            </a:extLst>
          </p:cNvPr>
          <p:cNvSpPr txBox="1"/>
          <p:nvPr/>
        </p:nvSpPr>
        <p:spPr>
          <a:xfrm>
            <a:off x="363556" y="1057620"/>
            <a:ext cx="10807547" cy="923330"/>
          </a:xfrm>
          <a:prstGeom prst="rect">
            <a:avLst/>
          </a:prstGeom>
          <a:noFill/>
        </p:spPr>
        <p:txBody>
          <a:bodyPr wrap="square" rtlCol="0">
            <a:spAutoFit/>
          </a:bodyPr>
          <a:lstStyle/>
          <a:p>
            <a:r>
              <a:rPr lang="en-US" altLang="ja-JP" dirty="0"/>
              <a:t>1-3.</a:t>
            </a:r>
            <a:r>
              <a:rPr lang="ja-JP" altLang="en-US" dirty="0"/>
              <a:t>迷った時の考え方、調査の仕方　　　・・・・・・・・・・・・・・・・・・・・・・・・・・・・・・・・・・・・・・・・・・・・・・・・・・・・</a:t>
            </a:r>
            <a:endParaRPr lang="en-US" altLang="ja-JP" dirty="0"/>
          </a:p>
          <a:p>
            <a:r>
              <a:rPr lang="ja-JP" altLang="en-US" dirty="0"/>
              <a:t>　　　　</a:t>
            </a:r>
            <a:r>
              <a:rPr lang="en-US" altLang="ja-JP" dirty="0"/>
              <a:t>1-3-1.</a:t>
            </a:r>
            <a:r>
              <a:rPr lang="ja-JP" altLang="en-US" dirty="0"/>
              <a:t>迷ったとき、どうしますか？</a:t>
            </a:r>
          </a:p>
          <a:p>
            <a:r>
              <a:rPr lang="ja-JP" altLang="en-US" dirty="0"/>
              <a:t>　　　　</a:t>
            </a:r>
            <a:r>
              <a:rPr lang="en-US" altLang="ja-JP"/>
              <a:t>1-3-2.</a:t>
            </a:r>
            <a:r>
              <a:rPr lang="ja-JP" altLang="en-US"/>
              <a:t>学びの場</a:t>
            </a:r>
            <a:endParaRPr lang="ja-JP" altLang="en-US" dirty="0"/>
          </a:p>
        </p:txBody>
      </p:sp>
      <p:sp>
        <p:nvSpPr>
          <p:cNvPr id="3" name="テキスト ボックス 2">
            <a:extLst>
              <a:ext uri="{FF2B5EF4-FFF2-40B4-BE49-F238E27FC236}">
                <a16:creationId xmlns:a16="http://schemas.microsoft.com/office/drawing/2014/main" id="{638DCFB2-4A57-D981-6D7C-FB53F87F9940}"/>
              </a:ext>
            </a:extLst>
          </p:cNvPr>
          <p:cNvSpPr txBox="1"/>
          <p:nvPr/>
        </p:nvSpPr>
        <p:spPr>
          <a:xfrm>
            <a:off x="10442602" y="1043557"/>
            <a:ext cx="728501" cy="923330"/>
          </a:xfrm>
          <a:prstGeom prst="rect">
            <a:avLst/>
          </a:prstGeom>
          <a:noFill/>
        </p:spPr>
        <p:txBody>
          <a:bodyPr wrap="square" rtlCol="0">
            <a:spAutoFit/>
          </a:bodyPr>
          <a:lstStyle/>
          <a:p>
            <a:pPr algn="r"/>
            <a:r>
              <a:rPr lang="ja-JP" altLang="en-US"/>
              <a:t>１</a:t>
            </a:r>
            <a:r>
              <a:rPr lang="en-US" altLang="ja-JP"/>
              <a:t>46</a:t>
            </a:r>
            <a:endParaRPr lang="en-US" altLang="ja-JP" dirty="0"/>
          </a:p>
          <a:p>
            <a:pPr algn="r"/>
            <a:r>
              <a:rPr lang="en-US" altLang="ja-JP"/>
              <a:t>148</a:t>
            </a:r>
            <a:endParaRPr lang="en-US" altLang="ja-JP" dirty="0"/>
          </a:p>
          <a:p>
            <a:pPr algn="r"/>
            <a:r>
              <a:rPr lang="en-US" altLang="ja-JP"/>
              <a:t>158</a:t>
            </a:r>
            <a:endParaRPr lang="en-US" altLang="ja-JP" dirty="0"/>
          </a:p>
        </p:txBody>
      </p:sp>
    </p:spTree>
    <p:extLst>
      <p:ext uri="{BB962C8B-B14F-4D97-AF65-F5344CB8AC3E}">
        <p14:creationId xmlns:p14="http://schemas.microsoft.com/office/powerpoint/2010/main" val="380237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34CF2B4-FA4D-363E-2340-9AF654154993}"/>
              </a:ext>
            </a:extLst>
          </p:cNvPr>
          <p:cNvSpPr/>
          <p:nvPr/>
        </p:nvSpPr>
        <p:spPr>
          <a:xfrm>
            <a:off x="0" y="857969"/>
            <a:ext cx="12192000" cy="5520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1-2-1.</a:t>
            </a:r>
            <a:r>
              <a:rPr lang="ja-JP" altLang="en-US"/>
              <a:t>ハードウェア</a:t>
            </a:r>
            <a:endParaRPr kumimoji="1" lang="ja-JP" altLang="en-US"/>
          </a:p>
        </p:txBody>
      </p:sp>
      <p:pic>
        <p:nvPicPr>
          <p:cNvPr id="6" name="図 5">
            <a:extLst>
              <a:ext uri="{FF2B5EF4-FFF2-40B4-BE49-F238E27FC236}">
                <a16:creationId xmlns:a16="http://schemas.microsoft.com/office/drawing/2014/main" id="{FB8B0312-ACA2-4377-E77C-B63F0C544A99}"/>
              </a:ext>
            </a:extLst>
          </p:cNvPr>
          <p:cNvPicPr>
            <a:picLocks noChangeAspect="1"/>
          </p:cNvPicPr>
          <p:nvPr/>
        </p:nvPicPr>
        <p:blipFill>
          <a:blip r:embed="rId2"/>
          <a:stretch>
            <a:fillRect/>
          </a:stretch>
        </p:blipFill>
        <p:spPr>
          <a:xfrm>
            <a:off x="285750" y="809993"/>
            <a:ext cx="4355523" cy="5911066"/>
          </a:xfrm>
          <a:prstGeom prst="rect">
            <a:avLst/>
          </a:prstGeom>
        </p:spPr>
      </p:pic>
      <p:pic>
        <p:nvPicPr>
          <p:cNvPr id="8" name="図 7">
            <a:extLst>
              <a:ext uri="{FF2B5EF4-FFF2-40B4-BE49-F238E27FC236}">
                <a16:creationId xmlns:a16="http://schemas.microsoft.com/office/drawing/2014/main" id="{1224491C-F270-99A4-7F8F-E66DCC1CDBEC}"/>
              </a:ext>
            </a:extLst>
          </p:cNvPr>
          <p:cNvPicPr>
            <a:picLocks noChangeAspect="1"/>
          </p:cNvPicPr>
          <p:nvPr/>
        </p:nvPicPr>
        <p:blipFill>
          <a:blip r:embed="rId3"/>
          <a:stretch>
            <a:fillRect/>
          </a:stretch>
        </p:blipFill>
        <p:spPr>
          <a:xfrm>
            <a:off x="6832967" y="1043866"/>
            <a:ext cx="4513906" cy="1950301"/>
          </a:xfrm>
          <a:prstGeom prst="rect">
            <a:avLst/>
          </a:prstGeom>
        </p:spPr>
      </p:pic>
      <p:pic>
        <p:nvPicPr>
          <p:cNvPr id="11" name="図 10">
            <a:extLst>
              <a:ext uri="{FF2B5EF4-FFF2-40B4-BE49-F238E27FC236}">
                <a16:creationId xmlns:a16="http://schemas.microsoft.com/office/drawing/2014/main" id="{AF21F338-6365-B2F2-BD51-0D6FA6D17EAA}"/>
              </a:ext>
            </a:extLst>
          </p:cNvPr>
          <p:cNvPicPr>
            <a:picLocks noChangeAspect="1"/>
          </p:cNvPicPr>
          <p:nvPr/>
        </p:nvPicPr>
        <p:blipFill>
          <a:blip r:embed="rId4"/>
          <a:stretch>
            <a:fillRect/>
          </a:stretch>
        </p:blipFill>
        <p:spPr>
          <a:xfrm>
            <a:off x="6832967" y="3186546"/>
            <a:ext cx="4177152" cy="3534514"/>
          </a:xfrm>
          <a:prstGeom prst="rect">
            <a:avLst/>
          </a:prstGeom>
        </p:spPr>
      </p:pic>
    </p:spTree>
    <p:extLst>
      <p:ext uri="{BB962C8B-B14F-4D97-AF65-F5344CB8AC3E}">
        <p14:creationId xmlns:p14="http://schemas.microsoft.com/office/powerpoint/2010/main" val="456731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58982"/>
            <a:ext cx="12192000" cy="5519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1-2-1.</a:t>
            </a:r>
            <a:r>
              <a:rPr lang="ja-JP" altLang="en-US"/>
              <a:t>ハードウェア</a:t>
            </a:r>
            <a:endParaRPr kumimoji="1" lang="ja-JP" altLang="en-US"/>
          </a:p>
        </p:txBody>
      </p:sp>
      <p:pic>
        <p:nvPicPr>
          <p:cNvPr id="5" name="図 4">
            <a:extLst>
              <a:ext uri="{FF2B5EF4-FFF2-40B4-BE49-F238E27FC236}">
                <a16:creationId xmlns:a16="http://schemas.microsoft.com/office/drawing/2014/main" id="{503BB814-B92C-8372-2FD9-2B218AEC0252}"/>
              </a:ext>
            </a:extLst>
          </p:cNvPr>
          <p:cNvPicPr>
            <a:picLocks noChangeAspect="1"/>
          </p:cNvPicPr>
          <p:nvPr/>
        </p:nvPicPr>
        <p:blipFill>
          <a:blip r:embed="rId2"/>
          <a:stretch>
            <a:fillRect/>
          </a:stretch>
        </p:blipFill>
        <p:spPr>
          <a:xfrm>
            <a:off x="332570" y="1385455"/>
            <a:ext cx="5128513" cy="5362811"/>
          </a:xfrm>
          <a:prstGeom prst="rect">
            <a:avLst/>
          </a:prstGeom>
        </p:spPr>
      </p:pic>
      <p:pic>
        <p:nvPicPr>
          <p:cNvPr id="9" name="図 8">
            <a:extLst>
              <a:ext uri="{FF2B5EF4-FFF2-40B4-BE49-F238E27FC236}">
                <a16:creationId xmlns:a16="http://schemas.microsoft.com/office/drawing/2014/main" id="{83E967E7-730D-C5B5-F78D-305F2360E35D}"/>
              </a:ext>
            </a:extLst>
          </p:cNvPr>
          <p:cNvPicPr>
            <a:picLocks noChangeAspect="1"/>
          </p:cNvPicPr>
          <p:nvPr/>
        </p:nvPicPr>
        <p:blipFill>
          <a:blip r:embed="rId3"/>
          <a:stretch>
            <a:fillRect/>
          </a:stretch>
        </p:blipFill>
        <p:spPr>
          <a:xfrm>
            <a:off x="6105291" y="1009574"/>
            <a:ext cx="4026549" cy="3245580"/>
          </a:xfrm>
          <a:prstGeom prst="rect">
            <a:avLst/>
          </a:prstGeom>
        </p:spPr>
      </p:pic>
      <p:pic>
        <p:nvPicPr>
          <p:cNvPr id="12" name="図 11">
            <a:extLst>
              <a:ext uri="{FF2B5EF4-FFF2-40B4-BE49-F238E27FC236}">
                <a16:creationId xmlns:a16="http://schemas.microsoft.com/office/drawing/2014/main" id="{A0D87701-1EAE-E97E-6206-2A8088EA27DA}"/>
              </a:ext>
            </a:extLst>
          </p:cNvPr>
          <p:cNvPicPr>
            <a:picLocks noChangeAspect="1"/>
          </p:cNvPicPr>
          <p:nvPr/>
        </p:nvPicPr>
        <p:blipFill>
          <a:blip r:embed="rId4"/>
          <a:stretch>
            <a:fillRect/>
          </a:stretch>
        </p:blipFill>
        <p:spPr>
          <a:xfrm>
            <a:off x="6105291" y="4225636"/>
            <a:ext cx="4238045" cy="2534517"/>
          </a:xfrm>
          <a:prstGeom prst="rect">
            <a:avLst/>
          </a:prstGeom>
        </p:spPr>
      </p:pic>
    </p:spTree>
    <p:extLst>
      <p:ext uri="{BB962C8B-B14F-4D97-AF65-F5344CB8AC3E}">
        <p14:creationId xmlns:p14="http://schemas.microsoft.com/office/powerpoint/2010/main" val="506580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31273"/>
            <a:ext cx="12192000" cy="5547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1-2-1.</a:t>
            </a:r>
            <a:r>
              <a:rPr lang="ja-JP" altLang="en-US"/>
              <a:t>ハードウェア</a:t>
            </a:r>
            <a:endParaRPr kumimoji="1" lang="ja-JP" altLang="en-US"/>
          </a:p>
        </p:txBody>
      </p:sp>
      <p:pic>
        <p:nvPicPr>
          <p:cNvPr id="6" name="図 5">
            <a:extLst>
              <a:ext uri="{FF2B5EF4-FFF2-40B4-BE49-F238E27FC236}">
                <a16:creationId xmlns:a16="http://schemas.microsoft.com/office/drawing/2014/main" id="{F374F190-D232-B53D-7A23-052CD3B7C3D7}"/>
              </a:ext>
            </a:extLst>
          </p:cNvPr>
          <p:cNvPicPr>
            <a:picLocks noChangeAspect="1"/>
          </p:cNvPicPr>
          <p:nvPr/>
        </p:nvPicPr>
        <p:blipFill>
          <a:blip r:embed="rId2"/>
          <a:stretch>
            <a:fillRect/>
          </a:stretch>
        </p:blipFill>
        <p:spPr>
          <a:xfrm>
            <a:off x="267629" y="865014"/>
            <a:ext cx="4775426" cy="5887820"/>
          </a:xfrm>
          <a:prstGeom prst="rect">
            <a:avLst/>
          </a:prstGeom>
        </p:spPr>
      </p:pic>
      <p:pic>
        <p:nvPicPr>
          <p:cNvPr id="8" name="図 7">
            <a:extLst>
              <a:ext uri="{FF2B5EF4-FFF2-40B4-BE49-F238E27FC236}">
                <a16:creationId xmlns:a16="http://schemas.microsoft.com/office/drawing/2014/main" id="{96BB7B2A-7A6F-3C8B-6F48-7A40CA2837FF}"/>
              </a:ext>
            </a:extLst>
          </p:cNvPr>
          <p:cNvPicPr>
            <a:picLocks noChangeAspect="1"/>
          </p:cNvPicPr>
          <p:nvPr/>
        </p:nvPicPr>
        <p:blipFill>
          <a:blip r:embed="rId3"/>
          <a:stretch>
            <a:fillRect/>
          </a:stretch>
        </p:blipFill>
        <p:spPr>
          <a:xfrm>
            <a:off x="6420046" y="1280945"/>
            <a:ext cx="4469625" cy="2415404"/>
          </a:xfrm>
          <a:prstGeom prst="rect">
            <a:avLst/>
          </a:prstGeom>
        </p:spPr>
      </p:pic>
      <p:pic>
        <p:nvPicPr>
          <p:cNvPr id="11" name="図 10">
            <a:extLst>
              <a:ext uri="{FF2B5EF4-FFF2-40B4-BE49-F238E27FC236}">
                <a16:creationId xmlns:a16="http://schemas.microsoft.com/office/drawing/2014/main" id="{AA41AFB0-7BD6-7EFF-325F-F66445FA32E4}"/>
              </a:ext>
            </a:extLst>
          </p:cNvPr>
          <p:cNvPicPr>
            <a:picLocks noChangeAspect="1"/>
          </p:cNvPicPr>
          <p:nvPr/>
        </p:nvPicPr>
        <p:blipFill>
          <a:blip r:embed="rId4"/>
          <a:stretch>
            <a:fillRect/>
          </a:stretch>
        </p:blipFill>
        <p:spPr>
          <a:xfrm>
            <a:off x="6420047" y="3862031"/>
            <a:ext cx="4469625" cy="2890803"/>
          </a:xfrm>
          <a:prstGeom prst="rect">
            <a:avLst/>
          </a:prstGeom>
        </p:spPr>
      </p:pic>
    </p:spTree>
    <p:extLst>
      <p:ext uri="{BB962C8B-B14F-4D97-AF65-F5344CB8AC3E}">
        <p14:creationId xmlns:p14="http://schemas.microsoft.com/office/powerpoint/2010/main" val="1416311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2" y="839141"/>
            <a:ext cx="12192000" cy="5539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1-2-1.</a:t>
            </a:r>
            <a:r>
              <a:rPr lang="ja-JP" altLang="en-US"/>
              <a:t>ハードウェア</a:t>
            </a:r>
            <a:endParaRPr kumimoji="1" lang="ja-JP" altLang="en-US"/>
          </a:p>
        </p:txBody>
      </p:sp>
      <p:pic>
        <p:nvPicPr>
          <p:cNvPr id="5" name="図 4">
            <a:extLst>
              <a:ext uri="{FF2B5EF4-FFF2-40B4-BE49-F238E27FC236}">
                <a16:creationId xmlns:a16="http://schemas.microsoft.com/office/drawing/2014/main" id="{FF24AEEF-4E73-6CBB-8F8B-9A0469DA18E1}"/>
              </a:ext>
            </a:extLst>
          </p:cNvPr>
          <p:cNvPicPr>
            <a:picLocks noChangeAspect="1"/>
          </p:cNvPicPr>
          <p:nvPr/>
        </p:nvPicPr>
        <p:blipFill>
          <a:blip r:embed="rId2"/>
          <a:stretch>
            <a:fillRect/>
          </a:stretch>
        </p:blipFill>
        <p:spPr>
          <a:xfrm>
            <a:off x="239050" y="1089263"/>
            <a:ext cx="4637750" cy="2341389"/>
          </a:xfrm>
          <a:prstGeom prst="rect">
            <a:avLst/>
          </a:prstGeom>
        </p:spPr>
      </p:pic>
      <p:pic>
        <p:nvPicPr>
          <p:cNvPr id="9" name="図 8">
            <a:extLst>
              <a:ext uri="{FF2B5EF4-FFF2-40B4-BE49-F238E27FC236}">
                <a16:creationId xmlns:a16="http://schemas.microsoft.com/office/drawing/2014/main" id="{3D2B7BE0-AE5D-C316-494D-E533F6AF743E}"/>
              </a:ext>
            </a:extLst>
          </p:cNvPr>
          <p:cNvPicPr>
            <a:picLocks noChangeAspect="1"/>
          </p:cNvPicPr>
          <p:nvPr/>
        </p:nvPicPr>
        <p:blipFill>
          <a:blip r:embed="rId3"/>
          <a:stretch>
            <a:fillRect/>
          </a:stretch>
        </p:blipFill>
        <p:spPr>
          <a:xfrm>
            <a:off x="239050" y="3680774"/>
            <a:ext cx="4637750" cy="2961454"/>
          </a:xfrm>
          <a:prstGeom prst="rect">
            <a:avLst/>
          </a:prstGeom>
        </p:spPr>
      </p:pic>
      <p:pic>
        <p:nvPicPr>
          <p:cNvPr id="12" name="図 11">
            <a:extLst>
              <a:ext uri="{FF2B5EF4-FFF2-40B4-BE49-F238E27FC236}">
                <a16:creationId xmlns:a16="http://schemas.microsoft.com/office/drawing/2014/main" id="{6CD6DFC5-B08F-9138-CFF6-86BC2CAB60F8}"/>
              </a:ext>
            </a:extLst>
          </p:cNvPr>
          <p:cNvPicPr>
            <a:picLocks noChangeAspect="1"/>
          </p:cNvPicPr>
          <p:nvPr/>
        </p:nvPicPr>
        <p:blipFill>
          <a:blip r:embed="rId4"/>
          <a:stretch>
            <a:fillRect/>
          </a:stretch>
        </p:blipFill>
        <p:spPr>
          <a:xfrm>
            <a:off x="6762427" y="810590"/>
            <a:ext cx="4099537" cy="6031149"/>
          </a:xfrm>
          <a:prstGeom prst="rect">
            <a:avLst/>
          </a:prstGeom>
        </p:spPr>
      </p:pic>
    </p:spTree>
    <p:extLst>
      <p:ext uri="{BB962C8B-B14F-4D97-AF65-F5344CB8AC3E}">
        <p14:creationId xmlns:p14="http://schemas.microsoft.com/office/powerpoint/2010/main" val="2094933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17418"/>
            <a:ext cx="12192000" cy="5561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1-2-1.</a:t>
            </a:r>
            <a:r>
              <a:rPr lang="ja-JP" altLang="en-US"/>
              <a:t>ハードウェア</a:t>
            </a:r>
            <a:endParaRPr kumimoji="1" lang="ja-JP" altLang="en-US"/>
          </a:p>
        </p:txBody>
      </p:sp>
      <p:pic>
        <p:nvPicPr>
          <p:cNvPr id="6" name="図 5">
            <a:extLst>
              <a:ext uri="{FF2B5EF4-FFF2-40B4-BE49-F238E27FC236}">
                <a16:creationId xmlns:a16="http://schemas.microsoft.com/office/drawing/2014/main" id="{174F99CC-7D87-1082-C9E4-1B896DE3776A}"/>
              </a:ext>
            </a:extLst>
          </p:cNvPr>
          <p:cNvPicPr>
            <a:picLocks noChangeAspect="1"/>
          </p:cNvPicPr>
          <p:nvPr/>
        </p:nvPicPr>
        <p:blipFill>
          <a:blip r:embed="rId2"/>
          <a:stretch>
            <a:fillRect/>
          </a:stretch>
        </p:blipFill>
        <p:spPr>
          <a:xfrm>
            <a:off x="267629" y="982837"/>
            <a:ext cx="4900116" cy="2086425"/>
          </a:xfrm>
          <a:prstGeom prst="rect">
            <a:avLst/>
          </a:prstGeom>
        </p:spPr>
      </p:pic>
      <p:pic>
        <p:nvPicPr>
          <p:cNvPr id="8" name="図 7">
            <a:extLst>
              <a:ext uri="{FF2B5EF4-FFF2-40B4-BE49-F238E27FC236}">
                <a16:creationId xmlns:a16="http://schemas.microsoft.com/office/drawing/2014/main" id="{F2D6AFD7-6C98-26B8-2720-E5EE2116DB0A}"/>
              </a:ext>
            </a:extLst>
          </p:cNvPr>
          <p:cNvPicPr>
            <a:picLocks noChangeAspect="1"/>
          </p:cNvPicPr>
          <p:nvPr/>
        </p:nvPicPr>
        <p:blipFill>
          <a:blip r:embed="rId3"/>
          <a:stretch>
            <a:fillRect/>
          </a:stretch>
        </p:blipFill>
        <p:spPr>
          <a:xfrm>
            <a:off x="267629" y="3596739"/>
            <a:ext cx="5339862" cy="2933856"/>
          </a:xfrm>
          <a:prstGeom prst="rect">
            <a:avLst/>
          </a:prstGeom>
        </p:spPr>
      </p:pic>
      <p:pic>
        <p:nvPicPr>
          <p:cNvPr id="11" name="図 10">
            <a:extLst>
              <a:ext uri="{FF2B5EF4-FFF2-40B4-BE49-F238E27FC236}">
                <a16:creationId xmlns:a16="http://schemas.microsoft.com/office/drawing/2014/main" id="{1C0803C9-9C81-898F-96D1-88EF90B378EF}"/>
              </a:ext>
            </a:extLst>
          </p:cNvPr>
          <p:cNvPicPr>
            <a:picLocks noChangeAspect="1"/>
          </p:cNvPicPr>
          <p:nvPr/>
        </p:nvPicPr>
        <p:blipFill>
          <a:blip r:embed="rId4"/>
          <a:stretch>
            <a:fillRect/>
          </a:stretch>
        </p:blipFill>
        <p:spPr>
          <a:xfrm>
            <a:off x="6794861" y="882352"/>
            <a:ext cx="3900848" cy="5903144"/>
          </a:xfrm>
          <a:prstGeom prst="rect">
            <a:avLst/>
          </a:prstGeom>
        </p:spPr>
      </p:pic>
    </p:spTree>
    <p:extLst>
      <p:ext uri="{BB962C8B-B14F-4D97-AF65-F5344CB8AC3E}">
        <p14:creationId xmlns:p14="http://schemas.microsoft.com/office/powerpoint/2010/main" val="1108529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30449"/>
            <a:ext cx="12192000" cy="55483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1-2-1.</a:t>
            </a:r>
            <a:r>
              <a:rPr lang="ja-JP" altLang="en-US"/>
              <a:t>ハードウェア</a:t>
            </a:r>
            <a:endParaRPr kumimoji="1" lang="ja-JP" altLang="en-US"/>
          </a:p>
        </p:txBody>
      </p:sp>
      <p:pic>
        <p:nvPicPr>
          <p:cNvPr id="5" name="図 4">
            <a:extLst>
              <a:ext uri="{FF2B5EF4-FFF2-40B4-BE49-F238E27FC236}">
                <a16:creationId xmlns:a16="http://schemas.microsoft.com/office/drawing/2014/main" id="{931BDA9B-ABB8-CC02-9E1B-7FE61A6A0659}"/>
              </a:ext>
            </a:extLst>
          </p:cNvPr>
          <p:cNvPicPr>
            <a:picLocks noChangeAspect="1"/>
          </p:cNvPicPr>
          <p:nvPr/>
        </p:nvPicPr>
        <p:blipFill>
          <a:blip r:embed="rId2"/>
          <a:stretch>
            <a:fillRect/>
          </a:stretch>
        </p:blipFill>
        <p:spPr>
          <a:xfrm>
            <a:off x="267629" y="1302114"/>
            <a:ext cx="5128343" cy="5432071"/>
          </a:xfrm>
          <a:prstGeom prst="rect">
            <a:avLst/>
          </a:prstGeom>
        </p:spPr>
      </p:pic>
      <p:pic>
        <p:nvPicPr>
          <p:cNvPr id="9" name="図 8">
            <a:extLst>
              <a:ext uri="{FF2B5EF4-FFF2-40B4-BE49-F238E27FC236}">
                <a16:creationId xmlns:a16="http://schemas.microsoft.com/office/drawing/2014/main" id="{9AB6FCBA-895A-2377-FAB0-50BCA18D6947}"/>
              </a:ext>
            </a:extLst>
          </p:cNvPr>
          <p:cNvPicPr>
            <a:picLocks noChangeAspect="1"/>
          </p:cNvPicPr>
          <p:nvPr/>
        </p:nvPicPr>
        <p:blipFill>
          <a:blip r:embed="rId3"/>
          <a:stretch>
            <a:fillRect/>
          </a:stretch>
        </p:blipFill>
        <p:spPr>
          <a:xfrm>
            <a:off x="6803513" y="834070"/>
            <a:ext cx="3947613" cy="6016362"/>
          </a:xfrm>
          <a:prstGeom prst="rect">
            <a:avLst/>
          </a:prstGeom>
        </p:spPr>
      </p:pic>
    </p:spTree>
    <p:extLst>
      <p:ext uri="{BB962C8B-B14F-4D97-AF65-F5344CB8AC3E}">
        <p14:creationId xmlns:p14="http://schemas.microsoft.com/office/powerpoint/2010/main" val="1401995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22881"/>
            <a:ext cx="12192000" cy="55558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1-2-1.</a:t>
            </a:r>
            <a:r>
              <a:rPr lang="ja-JP" altLang="en-US"/>
              <a:t>ハードウェア</a:t>
            </a:r>
            <a:endParaRPr kumimoji="1" lang="ja-JP" altLang="en-US"/>
          </a:p>
        </p:txBody>
      </p:sp>
      <p:pic>
        <p:nvPicPr>
          <p:cNvPr id="6" name="図 5">
            <a:extLst>
              <a:ext uri="{FF2B5EF4-FFF2-40B4-BE49-F238E27FC236}">
                <a16:creationId xmlns:a16="http://schemas.microsoft.com/office/drawing/2014/main" id="{1A5C445C-09DE-9AA4-2A61-D3914E3324A4}"/>
              </a:ext>
            </a:extLst>
          </p:cNvPr>
          <p:cNvPicPr>
            <a:picLocks noChangeAspect="1"/>
          </p:cNvPicPr>
          <p:nvPr/>
        </p:nvPicPr>
        <p:blipFill>
          <a:blip r:embed="rId2"/>
          <a:stretch>
            <a:fillRect/>
          </a:stretch>
        </p:blipFill>
        <p:spPr>
          <a:xfrm>
            <a:off x="267628" y="841588"/>
            <a:ext cx="4138117" cy="6016412"/>
          </a:xfrm>
          <a:prstGeom prst="rect">
            <a:avLst/>
          </a:prstGeom>
        </p:spPr>
      </p:pic>
    </p:spTree>
    <p:extLst>
      <p:ext uri="{BB962C8B-B14F-4D97-AF65-F5344CB8AC3E}">
        <p14:creationId xmlns:p14="http://schemas.microsoft.com/office/powerpoint/2010/main" val="40666082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1-2-2.</a:t>
            </a:r>
            <a:r>
              <a:rPr lang="ja-JP" altLang="en-US" dirty="0"/>
              <a:t>ソフトウェア</a:t>
            </a:r>
            <a:endParaRPr kumimoji="1"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00327"/>
            <a:ext cx="11344390" cy="149453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ja-JP" altLang="en-US"/>
              <a:t>システム開発をするうえでソフトウェア、オペレーティングシステムはハードウェアとともに重要な技術です。</a:t>
            </a:r>
            <a:endParaRPr lang="en-US" altLang="ja-JP"/>
          </a:p>
          <a:p>
            <a:r>
              <a:rPr kumimoji="1" lang="en-US" altLang="ja-JP"/>
              <a:t>Window</a:t>
            </a:r>
            <a:r>
              <a:rPr kumimoji="1" lang="ja-JP" altLang="en-US"/>
              <a:t>ｓ、</a:t>
            </a:r>
            <a:r>
              <a:rPr kumimoji="1" lang="en-US" altLang="ja-JP"/>
              <a:t>Linux</a:t>
            </a:r>
            <a:r>
              <a:rPr kumimoji="1" lang="ja-JP" altLang="en-US"/>
              <a:t>ともにシステム開発を行う上ではその恩恵に預かりながら開発したシステムを稼働させます。</a:t>
            </a:r>
            <a:endParaRPr kumimoji="1" lang="en-US" altLang="ja-JP"/>
          </a:p>
          <a:p>
            <a:r>
              <a:rPr lang="ja-JP" altLang="en-US"/>
              <a:t>ここでは、ソフトウェアについての基礎知識について説明します。</a:t>
            </a:r>
            <a:endParaRPr kumimoji="1" lang="ja-JP" altLang="en-US" dirty="0"/>
          </a:p>
        </p:txBody>
      </p:sp>
    </p:spTree>
    <p:extLst>
      <p:ext uri="{BB962C8B-B14F-4D97-AF65-F5344CB8AC3E}">
        <p14:creationId xmlns:p14="http://schemas.microsoft.com/office/powerpoint/2010/main" val="2100064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17418"/>
            <a:ext cx="12192000" cy="5561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1-2-2.</a:t>
            </a:r>
            <a:r>
              <a:rPr lang="ja-JP" altLang="en-US"/>
              <a:t>ソフトウェア</a:t>
            </a:r>
            <a:endParaRPr kumimoji="1" lang="ja-JP" altLang="en-US"/>
          </a:p>
        </p:txBody>
      </p:sp>
      <p:pic>
        <p:nvPicPr>
          <p:cNvPr id="6" name="図 5">
            <a:extLst>
              <a:ext uri="{FF2B5EF4-FFF2-40B4-BE49-F238E27FC236}">
                <a16:creationId xmlns:a16="http://schemas.microsoft.com/office/drawing/2014/main" id="{93FB0913-7F7A-4E59-8069-9E2168F2D9D7}"/>
              </a:ext>
            </a:extLst>
          </p:cNvPr>
          <p:cNvPicPr>
            <a:picLocks noChangeAspect="1"/>
          </p:cNvPicPr>
          <p:nvPr/>
        </p:nvPicPr>
        <p:blipFill>
          <a:blip r:embed="rId2"/>
          <a:stretch>
            <a:fillRect/>
          </a:stretch>
        </p:blipFill>
        <p:spPr>
          <a:xfrm>
            <a:off x="267630" y="855949"/>
            <a:ext cx="4910296" cy="5896890"/>
          </a:xfrm>
          <a:prstGeom prst="rect">
            <a:avLst/>
          </a:prstGeom>
        </p:spPr>
      </p:pic>
      <p:pic>
        <p:nvPicPr>
          <p:cNvPr id="8" name="図 7">
            <a:extLst>
              <a:ext uri="{FF2B5EF4-FFF2-40B4-BE49-F238E27FC236}">
                <a16:creationId xmlns:a16="http://schemas.microsoft.com/office/drawing/2014/main" id="{CAA0258A-9E8C-51C8-79C5-5862F73B6EBA}"/>
              </a:ext>
            </a:extLst>
          </p:cNvPr>
          <p:cNvPicPr>
            <a:picLocks noChangeAspect="1"/>
          </p:cNvPicPr>
          <p:nvPr/>
        </p:nvPicPr>
        <p:blipFill>
          <a:blip r:embed="rId3"/>
          <a:stretch>
            <a:fillRect/>
          </a:stretch>
        </p:blipFill>
        <p:spPr>
          <a:xfrm>
            <a:off x="6534209" y="853631"/>
            <a:ext cx="4383173" cy="5919990"/>
          </a:xfrm>
          <a:prstGeom prst="rect">
            <a:avLst/>
          </a:prstGeom>
        </p:spPr>
      </p:pic>
    </p:spTree>
    <p:extLst>
      <p:ext uri="{BB962C8B-B14F-4D97-AF65-F5344CB8AC3E}">
        <p14:creationId xmlns:p14="http://schemas.microsoft.com/office/powerpoint/2010/main" val="1091313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45126"/>
            <a:ext cx="12192000" cy="55336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1-2-2.</a:t>
            </a:r>
            <a:r>
              <a:rPr lang="ja-JP" altLang="en-US"/>
              <a:t>ソフトウェア</a:t>
            </a:r>
            <a:endParaRPr kumimoji="1" lang="ja-JP" altLang="en-US"/>
          </a:p>
        </p:txBody>
      </p:sp>
      <p:pic>
        <p:nvPicPr>
          <p:cNvPr id="5" name="図 4">
            <a:extLst>
              <a:ext uri="{FF2B5EF4-FFF2-40B4-BE49-F238E27FC236}">
                <a16:creationId xmlns:a16="http://schemas.microsoft.com/office/drawing/2014/main" id="{00BD7576-7BE4-1958-C2C7-459A4AF2E54D}"/>
              </a:ext>
            </a:extLst>
          </p:cNvPr>
          <p:cNvPicPr>
            <a:picLocks noChangeAspect="1"/>
          </p:cNvPicPr>
          <p:nvPr/>
        </p:nvPicPr>
        <p:blipFill>
          <a:blip r:embed="rId2"/>
          <a:stretch>
            <a:fillRect/>
          </a:stretch>
        </p:blipFill>
        <p:spPr>
          <a:xfrm>
            <a:off x="267629" y="834706"/>
            <a:ext cx="4678444" cy="5903474"/>
          </a:xfrm>
          <a:prstGeom prst="rect">
            <a:avLst/>
          </a:prstGeom>
        </p:spPr>
      </p:pic>
      <p:pic>
        <p:nvPicPr>
          <p:cNvPr id="9" name="図 8">
            <a:extLst>
              <a:ext uri="{FF2B5EF4-FFF2-40B4-BE49-F238E27FC236}">
                <a16:creationId xmlns:a16="http://schemas.microsoft.com/office/drawing/2014/main" id="{83A443A0-8CF8-1EC9-B115-23F920F275AD}"/>
              </a:ext>
            </a:extLst>
          </p:cNvPr>
          <p:cNvPicPr>
            <a:picLocks noChangeAspect="1"/>
          </p:cNvPicPr>
          <p:nvPr/>
        </p:nvPicPr>
        <p:blipFill>
          <a:blip r:embed="rId3"/>
          <a:stretch>
            <a:fillRect/>
          </a:stretch>
        </p:blipFill>
        <p:spPr>
          <a:xfrm>
            <a:off x="6687182" y="817065"/>
            <a:ext cx="4396454" cy="5921115"/>
          </a:xfrm>
          <a:prstGeom prst="rect">
            <a:avLst/>
          </a:prstGeom>
        </p:spPr>
      </p:pic>
    </p:spTree>
    <p:extLst>
      <p:ext uri="{BB962C8B-B14F-4D97-AF65-F5344CB8AC3E}">
        <p14:creationId xmlns:p14="http://schemas.microsoft.com/office/powerpoint/2010/main" val="1610018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40F36A3-941E-6C34-8E82-68E65EFF80A5}"/>
              </a:ext>
            </a:extLst>
          </p:cNvPr>
          <p:cNvSpPr>
            <a:spLocks noGrp="1"/>
          </p:cNvSpPr>
          <p:nvPr>
            <p:ph type="title"/>
          </p:nvPr>
        </p:nvSpPr>
        <p:spPr/>
        <p:txBody>
          <a:bodyPr/>
          <a:lstStyle/>
          <a:p>
            <a:r>
              <a:rPr lang="en-US" altLang="ja-JP"/>
              <a:t>1-1.</a:t>
            </a:r>
            <a:r>
              <a:rPr lang="ja-JP" altLang="en-US"/>
              <a:t>技術者としての心構え</a:t>
            </a:r>
          </a:p>
        </p:txBody>
      </p:sp>
    </p:spTree>
    <p:extLst>
      <p:ext uri="{BB962C8B-B14F-4D97-AF65-F5344CB8AC3E}">
        <p14:creationId xmlns:p14="http://schemas.microsoft.com/office/powerpoint/2010/main" val="3194325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22880"/>
            <a:ext cx="12192000" cy="55558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1-2-2.</a:t>
            </a:r>
            <a:r>
              <a:rPr lang="ja-JP" altLang="en-US"/>
              <a:t>ソフトウェア</a:t>
            </a:r>
            <a:endParaRPr kumimoji="1" lang="ja-JP" altLang="en-US"/>
          </a:p>
        </p:txBody>
      </p:sp>
      <p:pic>
        <p:nvPicPr>
          <p:cNvPr id="6" name="図 5">
            <a:extLst>
              <a:ext uri="{FF2B5EF4-FFF2-40B4-BE49-F238E27FC236}">
                <a16:creationId xmlns:a16="http://schemas.microsoft.com/office/drawing/2014/main" id="{73C16F4C-FE0B-6F67-8BD8-E32297AB698A}"/>
              </a:ext>
            </a:extLst>
          </p:cNvPr>
          <p:cNvPicPr>
            <a:picLocks noChangeAspect="1"/>
          </p:cNvPicPr>
          <p:nvPr/>
        </p:nvPicPr>
        <p:blipFill>
          <a:blip r:embed="rId2"/>
          <a:stretch>
            <a:fillRect/>
          </a:stretch>
        </p:blipFill>
        <p:spPr>
          <a:xfrm>
            <a:off x="285750" y="832975"/>
            <a:ext cx="4036868" cy="6025025"/>
          </a:xfrm>
          <a:prstGeom prst="rect">
            <a:avLst/>
          </a:prstGeom>
        </p:spPr>
      </p:pic>
      <p:pic>
        <p:nvPicPr>
          <p:cNvPr id="8" name="図 7">
            <a:extLst>
              <a:ext uri="{FF2B5EF4-FFF2-40B4-BE49-F238E27FC236}">
                <a16:creationId xmlns:a16="http://schemas.microsoft.com/office/drawing/2014/main" id="{01C743D0-E248-AF05-0017-80612DC10C89}"/>
              </a:ext>
            </a:extLst>
          </p:cNvPr>
          <p:cNvPicPr>
            <a:picLocks noChangeAspect="1"/>
          </p:cNvPicPr>
          <p:nvPr/>
        </p:nvPicPr>
        <p:blipFill>
          <a:blip r:embed="rId3"/>
          <a:stretch>
            <a:fillRect/>
          </a:stretch>
        </p:blipFill>
        <p:spPr>
          <a:xfrm>
            <a:off x="6876063" y="876724"/>
            <a:ext cx="4036868" cy="5981276"/>
          </a:xfrm>
          <a:prstGeom prst="rect">
            <a:avLst/>
          </a:prstGeom>
        </p:spPr>
      </p:pic>
    </p:spTree>
    <p:extLst>
      <p:ext uri="{BB962C8B-B14F-4D97-AF65-F5344CB8AC3E}">
        <p14:creationId xmlns:p14="http://schemas.microsoft.com/office/powerpoint/2010/main" val="14106883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30448"/>
            <a:ext cx="12192000" cy="55483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1-2-2.</a:t>
            </a:r>
            <a:r>
              <a:rPr lang="ja-JP" altLang="en-US"/>
              <a:t>ソフトウェア</a:t>
            </a:r>
            <a:endParaRPr kumimoji="1" lang="ja-JP" altLang="en-US"/>
          </a:p>
        </p:txBody>
      </p:sp>
      <p:pic>
        <p:nvPicPr>
          <p:cNvPr id="11" name="図 10">
            <a:extLst>
              <a:ext uri="{FF2B5EF4-FFF2-40B4-BE49-F238E27FC236}">
                <a16:creationId xmlns:a16="http://schemas.microsoft.com/office/drawing/2014/main" id="{25EB1486-C502-3222-B726-E52B6E36F6AA}"/>
              </a:ext>
            </a:extLst>
          </p:cNvPr>
          <p:cNvPicPr>
            <a:picLocks noChangeAspect="1"/>
          </p:cNvPicPr>
          <p:nvPr/>
        </p:nvPicPr>
        <p:blipFill>
          <a:blip r:embed="rId2"/>
          <a:stretch>
            <a:fillRect/>
          </a:stretch>
        </p:blipFill>
        <p:spPr>
          <a:xfrm>
            <a:off x="267629" y="969818"/>
            <a:ext cx="3863508" cy="5888182"/>
          </a:xfrm>
          <a:prstGeom prst="rect">
            <a:avLst/>
          </a:prstGeom>
        </p:spPr>
      </p:pic>
      <p:pic>
        <p:nvPicPr>
          <p:cNvPr id="5" name="図 4">
            <a:extLst>
              <a:ext uri="{FF2B5EF4-FFF2-40B4-BE49-F238E27FC236}">
                <a16:creationId xmlns:a16="http://schemas.microsoft.com/office/drawing/2014/main" id="{F7DC31D0-A94F-B916-D2CE-694443B22C7B}"/>
              </a:ext>
            </a:extLst>
          </p:cNvPr>
          <p:cNvPicPr>
            <a:picLocks noChangeAspect="1"/>
          </p:cNvPicPr>
          <p:nvPr/>
        </p:nvPicPr>
        <p:blipFill>
          <a:blip r:embed="rId3"/>
          <a:stretch>
            <a:fillRect/>
          </a:stretch>
        </p:blipFill>
        <p:spPr>
          <a:xfrm>
            <a:off x="6566241" y="987636"/>
            <a:ext cx="4780787" cy="5233942"/>
          </a:xfrm>
          <a:prstGeom prst="rect">
            <a:avLst/>
          </a:prstGeom>
        </p:spPr>
      </p:pic>
    </p:spTree>
    <p:extLst>
      <p:ext uri="{BB962C8B-B14F-4D97-AF65-F5344CB8AC3E}">
        <p14:creationId xmlns:p14="http://schemas.microsoft.com/office/powerpoint/2010/main" val="926434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22880"/>
            <a:ext cx="12192000" cy="55558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1-2-2.</a:t>
            </a:r>
            <a:r>
              <a:rPr lang="ja-JP" altLang="en-US"/>
              <a:t>ソフトウェア</a:t>
            </a:r>
            <a:endParaRPr kumimoji="1" lang="ja-JP" altLang="en-US"/>
          </a:p>
        </p:txBody>
      </p:sp>
      <p:pic>
        <p:nvPicPr>
          <p:cNvPr id="6" name="図 5">
            <a:extLst>
              <a:ext uri="{FF2B5EF4-FFF2-40B4-BE49-F238E27FC236}">
                <a16:creationId xmlns:a16="http://schemas.microsoft.com/office/drawing/2014/main" id="{A5B5690F-3FA0-1FDE-5AEC-0BB7505C4CC5}"/>
              </a:ext>
            </a:extLst>
          </p:cNvPr>
          <p:cNvPicPr>
            <a:picLocks noChangeAspect="1"/>
          </p:cNvPicPr>
          <p:nvPr/>
        </p:nvPicPr>
        <p:blipFill>
          <a:blip r:embed="rId2"/>
          <a:stretch>
            <a:fillRect/>
          </a:stretch>
        </p:blipFill>
        <p:spPr>
          <a:xfrm>
            <a:off x="267629" y="950090"/>
            <a:ext cx="4068560" cy="5907910"/>
          </a:xfrm>
          <a:prstGeom prst="rect">
            <a:avLst/>
          </a:prstGeom>
        </p:spPr>
      </p:pic>
      <p:pic>
        <p:nvPicPr>
          <p:cNvPr id="8" name="図 7">
            <a:extLst>
              <a:ext uri="{FF2B5EF4-FFF2-40B4-BE49-F238E27FC236}">
                <a16:creationId xmlns:a16="http://schemas.microsoft.com/office/drawing/2014/main" id="{DE464163-AA89-043D-F018-C80C272E1FED}"/>
              </a:ext>
            </a:extLst>
          </p:cNvPr>
          <p:cNvPicPr>
            <a:picLocks noChangeAspect="1"/>
          </p:cNvPicPr>
          <p:nvPr/>
        </p:nvPicPr>
        <p:blipFill>
          <a:blip r:embed="rId3"/>
          <a:stretch>
            <a:fillRect/>
          </a:stretch>
        </p:blipFill>
        <p:spPr>
          <a:xfrm>
            <a:off x="6793404" y="893740"/>
            <a:ext cx="4068560" cy="5890008"/>
          </a:xfrm>
          <a:prstGeom prst="rect">
            <a:avLst/>
          </a:prstGeom>
        </p:spPr>
      </p:pic>
    </p:spTree>
    <p:extLst>
      <p:ext uri="{BB962C8B-B14F-4D97-AF65-F5344CB8AC3E}">
        <p14:creationId xmlns:p14="http://schemas.microsoft.com/office/powerpoint/2010/main" val="687676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1-2-3.</a:t>
            </a:r>
            <a:r>
              <a:rPr lang="ja-JP" altLang="en-US" dirty="0"/>
              <a:t>ネットワーク</a:t>
            </a:r>
            <a:endParaRPr kumimoji="1"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8040"/>
            <a:ext cx="11344390" cy="80279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ja-JP" altLang="en-US"/>
              <a:t>ここでは、ネットワークの基礎知識について説明します。</a:t>
            </a:r>
            <a:endParaRPr kumimoji="1" lang="ja-JP" altLang="en-US" dirty="0"/>
          </a:p>
        </p:txBody>
      </p:sp>
    </p:spTree>
    <p:extLst>
      <p:ext uri="{BB962C8B-B14F-4D97-AF65-F5344CB8AC3E}">
        <p14:creationId xmlns:p14="http://schemas.microsoft.com/office/powerpoint/2010/main" val="39605861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72836"/>
            <a:ext cx="12192000" cy="5505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5" name="図 4">
            <a:extLst>
              <a:ext uri="{FF2B5EF4-FFF2-40B4-BE49-F238E27FC236}">
                <a16:creationId xmlns:a16="http://schemas.microsoft.com/office/drawing/2014/main" id="{9A17C42A-5995-DE1E-2525-54CDB9DD06ED}"/>
              </a:ext>
            </a:extLst>
          </p:cNvPr>
          <p:cNvPicPr>
            <a:picLocks noChangeAspect="1"/>
          </p:cNvPicPr>
          <p:nvPr/>
        </p:nvPicPr>
        <p:blipFill>
          <a:blip r:embed="rId2"/>
          <a:stretch>
            <a:fillRect/>
          </a:stretch>
        </p:blipFill>
        <p:spPr>
          <a:xfrm>
            <a:off x="267629" y="908279"/>
            <a:ext cx="4706153" cy="5816851"/>
          </a:xfrm>
          <a:prstGeom prst="rect">
            <a:avLst/>
          </a:prstGeom>
        </p:spPr>
      </p:pic>
      <p:pic>
        <p:nvPicPr>
          <p:cNvPr id="7" name="図 6">
            <a:extLst>
              <a:ext uri="{FF2B5EF4-FFF2-40B4-BE49-F238E27FC236}">
                <a16:creationId xmlns:a16="http://schemas.microsoft.com/office/drawing/2014/main" id="{505BF6B0-ADFA-70C6-E58E-46769053685C}"/>
              </a:ext>
            </a:extLst>
          </p:cNvPr>
          <p:cNvPicPr>
            <a:picLocks noChangeAspect="1"/>
          </p:cNvPicPr>
          <p:nvPr/>
        </p:nvPicPr>
        <p:blipFill>
          <a:blip r:embed="rId3"/>
          <a:stretch>
            <a:fillRect/>
          </a:stretch>
        </p:blipFill>
        <p:spPr>
          <a:xfrm>
            <a:off x="6566782" y="880761"/>
            <a:ext cx="4406017" cy="5977240"/>
          </a:xfrm>
          <a:prstGeom prst="rect">
            <a:avLst/>
          </a:prstGeom>
        </p:spPr>
      </p:pic>
    </p:spTree>
    <p:extLst>
      <p:ext uri="{BB962C8B-B14F-4D97-AF65-F5344CB8AC3E}">
        <p14:creationId xmlns:p14="http://schemas.microsoft.com/office/powerpoint/2010/main" val="975886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45127"/>
            <a:ext cx="12192000" cy="55336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6" name="図 5">
            <a:extLst>
              <a:ext uri="{FF2B5EF4-FFF2-40B4-BE49-F238E27FC236}">
                <a16:creationId xmlns:a16="http://schemas.microsoft.com/office/drawing/2014/main" id="{006E5E96-35A7-CD90-8E5F-3275F591F20F}"/>
              </a:ext>
            </a:extLst>
          </p:cNvPr>
          <p:cNvPicPr>
            <a:picLocks noChangeAspect="1"/>
          </p:cNvPicPr>
          <p:nvPr/>
        </p:nvPicPr>
        <p:blipFill>
          <a:blip r:embed="rId2"/>
          <a:stretch>
            <a:fillRect/>
          </a:stretch>
        </p:blipFill>
        <p:spPr>
          <a:xfrm>
            <a:off x="267629" y="809770"/>
            <a:ext cx="4179679" cy="5897768"/>
          </a:xfrm>
          <a:prstGeom prst="rect">
            <a:avLst/>
          </a:prstGeom>
        </p:spPr>
      </p:pic>
      <p:pic>
        <p:nvPicPr>
          <p:cNvPr id="9" name="図 8">
            <a:extLst>
              <a:ext uri="{FF2B5EF4-FFF2-40B4-BE49-F238E27FC236}">
                <a16:creationId xmlns:a16="http://schemas.microsoft.com/office/drawing/2014/main" id="{1EC32577-D96E-BE92-814B-143050366168}"/>
              </a:ext>
            </a:extLst>
          </p:cNvPr>
          <p:cNvPicPr>
            <a:picLocks noChangeAspect="1"/>
          </p:cNvPicPr>
          <p:nvPr/>
        </p:nvPicPr>
        <p:blipFill>
          <a:blip r:embed="rId3"/>
          <a:stretch>
            <a:fillRect/>
          </a:stretch>
        </p:blipFill>
        <p:spPr>
          <a:xfrm>
            <a:off x="6308211" y="960232"/>
            <a:ext cx="4391891" cy="5470406"/>
          </a:xfrm>
          <a:prstGeom prst="rect">
            <a:avLst/>
          </a:prstGeom>
        </p:spPr>
      </p:pic>
    </p:spTree>
    <p:extLst>
      <p:ext uri="{BB962C8B-B14F-4D97-AF65-F5344CB8AC3E}">
        <p14:creationId xmlns:p14="http://schemas.microsoft.com/office/powerpoint/2010/main" val="3060106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45127"/>
            <a:ext cx="12192000" cy="55336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5" name="図 4">
            <a:extLst>
              <a:ext uri="{FF2B5EF4-FFF2-40B4-BE49-F238E27FC236}">
                <a16:creationId xmlns:a16="http://schemas.microsoft.com/office/drawing/2014/main" id="{81185A9C-95B7-3095-1CAB-B303385A2753}"/>
              </a:ext>
            </a:extLst>
          </p:cNvPr>
          <p:cNvPicPr>
            <a:picLocks noChangeAspect="1"/>
          </p:cNvPicPr>
          <p:nvPr/>
        </p:nvPicPr>
        <p:blipFill>
          <a:blip r:embed="rId2"/>
          <a:stretch>
            <a:fillRect/>
          </a:stretch>
        </p:blipFill>
        <p:spPr>
          <a:xfrm>
            <a:off x="267629" y="809493"/>
            <a:ext cx="4442916" cy="5763481"/>
          </a:xfrm>
          <a:prstGeom prst="rect">
            <a:avLst/>
          </a:prstGeom>
        </p:spPr>
      </p:pic>
      <p:pic>
        <p:nvPicPr>
          <p:cNvPr id="8" name="図 7">
            <a:extLst>
              <a:ext uri="{FF2B5EF4-FFF2-40B4-BE49-F238E27FC236}">
                <a16:creationId xmlns:a16="http://schemas.microsoft.com/office/drawing/2014/main" id="{DB86F48E-30C9-5ACB-65FA-F13292EF0771}"/>
              </a:ext>
            </a:extLst>
          </p:cNvPr>
          <p:cNvPicPr>
            <a:picLocks noChangeAspect="1"/>
          </p:cNvPicPr>
          <p:nvPr/>
        </p:nvPicPr>
        <p:blipFill>
          <a:blip r:embed="rId3"/>
          <a:stretch>
            <a:fillRect/>
          </a:stretch>
        </p:blipFill>
        <p:spPr>
          <a:xfrm>
            <a:off x="6724578" y="961680"/>
            <a:ext cx="3867690" cy="4934639"/>
          </a:xfrm>
          <a:prstGeom prst="rect">
            <a:avLst/>
          </a:prstGeom>
        </p:spPr>
      </p:pic>
    </p:spTree>
    <p:extLst>
      <p:ext uri="{BB962C8B-B14F-4D97-AF65-F5344CB8AC3E}">
        <p14:creationId xmlns:p14="http://schemas.microsoft.com/office/powerpoint/2010/main" val="3193940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789709"/>
            <a:ext cx="12192000" cy="5589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6" name="図 5">
            <a:extLst>
              <a:ext uri="{FF2B5EF4-FFF2-40B4-BE49-F238E27FC236}">
                <a16:creationId xmlns:a16="http://schemas.microsoft.com/office/drawing/2014/main" id="{6EF1CD27-6436-F79D-7476-A1DCB467150F}"/>
              </a:ext>
            </a:extLst>
          </p:cNvPr>
          <p:cNvPicPr>
            <a:picLocks noChangeAspect="1"/>
          </p:cNvPicPr>
          <p:nvPr/>
        </p:nvPicPr>
        <p:blipFill>
          <a:blip r:embed="rId2"/>
          <a:stretch>
            <a:fillRect/>
          </a:stretch>
        </p:blipFill>
        <p:spPr>
          <a:xfrm>
            <a:off x="285751" y="800226"/>
            <a:ext cx="4064576" cy="5935890"/>
          </a:xfrm>
          <a:prstGeom prst="rect">
            <a:avLst/>
          </a:prstGeom>
        </p:spPr>
      </p:pic>
      <p:pic>
        <p:nvPicPr>
          <p:cNvPr id="9" name="図 8">
            <a:extLst>
              <a:ext uri="{FF2B5EF4-FFF2-40B4-BE49-F238E27FC236}">
                <a16:creationId xmlns:a16="http://schemas.microsoft.com/office/drawing/2014/main" id="{9072D45D-B826-DB4F-1419-7F497D1114A6}"/>
              </a:ext>
            </a:extLst>
          </p:cNvPr>
          <p:cNvPicPr>
            <a:picLocks noChangeAspect="1"/>
          </p:cNvPicPr>
          <p:nvPr/>
        </p:nvPicPr>
        <p:blipFill>
          <a:blip r:embed="rId3"/>
          <a:stretch>
            <a:fillRect/>
          </a:stretch>
        </p:blipFill>
        <p:spPr>
          <a:xfrm>
            <a:off x="6428509" y="961680"/>
            <a:ext cx="4409535" cy="5503950"/>
          </a:xfrm>
          <a:prstGeom prst="rect">
            <a:avLst/>
          </a:prstGeom>
        </p:spPr>
      </p:pic>
    </p:spTree>
    <p:extLst>
      <p:ext uri="{BB962C8B-B14F-4D97-AF65-F5344CB8AC3E}">
        <p14:creationId xmlns:p14="http://schemas.microsoft.com/office/powerpoint/2010/main" val="1209573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68553"/>
            <a:ext cx="12192000" cy="55102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5" name="図 4">
            <a:extLst>
              <a:ext uri="{FF2B5EF4-FFF2-40B4-BE49-F238E27FC236}">
                <a16:creationId xmlns:a16="http://schemas.microsoft.com/office/drawing/2014/main" id="{4689396A-AE3C-13E7-8C8F-6C112D5A6FAF}"/>
              </a:ext>
            </a:extLst>
          </p:cNvPr>
          <p:cNvPicPr>
            <a:picLocks noChangeAspect="1"/>
          </p:cNvPicPr>
          <p:nvPr/>
        </p:nvPicPr>
        <p:blipFill>
          <a:blip r:embed="rId2"/>
          <a:stretch>
            <a:fillRect/>
          </a:stretch>
        </p:blipFill>
        <p:spPr>
          <a:xfrm>
            <a:off x="267629" y="875988"/>
            <a:ext cx="4068844" cy="5936339"/>
          </a:xfrm>
          <a:prstGeom prst="rect">
            <a:avLst/>
          </a:prstGeom>
        </p:spPr>
      </p:pic>
      <p:pic>
        <p:nvPicPr>
          <p:cNvPr id="8" name="図 7">
            <a:extLst>
              <a:ext uri="{FF2B5EF4-FFF2-40B4-BE49-F238E27FC236}">
                <a16:creationId xmlns:a16="http://schemas.microsoft.com/office/drawing/2014/main" id="{25AA58AB-7D3C-3756-12AD-A0F38D8437D5}"/>
              </a:ext>
            </a:extLst>
          </p:cNvPr>
          <p:cNvPicPr>
            <a:picLocks noChangeAspect="1"/>
          </p:cNvPicPr>
          <p:nvPr/>
        </p:nvPicPr>
        <p:blipFill>
          <a:blip r:embed="rId3"/>
          <a:stretch>
            <a:fillRect/>
          </a:stretch>
        </p:blipFill>
        <p:spPr>
          <a:xfrm>
            <a:off x="6832417" y="863594"/>
            <a:ext cx="4168092" cy="5948733"/>
          </a:xfrm>
          <a:prstGeom prst="rect">
            <a:avLst/>
          </a:prstGeom>
        </p:spPr>
      </p:pic>
    </p:spTree>
    <p:extLst>
      <p:ext uri="{BB962C8B-B14F-4D97-AF65-F5344CB8AC3E}">
        <p14:creationId xmlns:p14="http://schemas.microsoft.com/office/powerpoint/2010/main" val="1618930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08555"/>
            <a:ext cx="12192000" cy="5570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6" name="図 5">
            <a:extLst>
              <a:ext uri="{FF2B5EF4-FFF2-40B4-BE49-F238E27FC236}">
                <a16:creationId xmlns:a16="http://schemas.microsoft.com/office/drawing/2014/main" id="{3EA829C8-B09C-D13D-57C0-81B5D3F68305}"/>
              </a:ext>
            </a:extLst>
          </p:cNvPr>
          <p:cNvPicPr>
            <a:picLocks noChangeAspect="1"/>
          </p:cNvPicPr>
          <p:nvPr/>
        </p:nvPicPr>
        <p:blipFill>
          <a:blip r:embed="rId2"/>
          <a:stretch>
            <a:fillRect/>
          </a:stretch>
        </p:blipFill>
        <p:spPr>
          <a:xfrm>
            <a:off x="267629" y="941866"/>
            <a:ext cx="4773861" cy="5436899"/>
          </a:xfrm>
          <a:prstGeom prst="rect">
            <a:avLst/>
          </a:prstGeom>
        </p:spPr>
      </p:pic>
      <p:pic>
        <p:nvPicPr>
          <p:cNvPr id="9" name="図 8">
            <a:extLst>
              <a:ext uri="{FF2B5EF4-FFF2-40B4-BE49-F238E27FC236}">
                <a16:creationId xmlns:a16="http://schemas.microsoft.com/office/drawing/2014/main" id="{49DAA864-2C88-4E13-9E3C-88A3D507F20F}"/>
              </a:ext>
            </a:extLst>
          </p:cNvPr>
          <p:cNvPicPr>
            <a:picLocks noChangeAspect="1"/>
          </p:cNvPicPr>
          <p:nvPr/>
        </p:nvPicPr>
        <p:blipFill>
          <a:blip r:embed="rId3"/>
          <a:stretch>
            <a:fillRect/>
          </a:stretch>
        </p:blipFill>
        <p:spPr>
          <a:xfrm>
            <a:off x="6896120" y="808555"/>
            <a:ext cx="3924280" cy="5930458"/>
          </a:xfrm>
          <a:prstGeom prst="rect">
            <a:avLst/>
          </a:prstGeom>
        </p:spPr>
      </p:pic>
    </p:spTree>
    <p:extLst>
      <p:ext uri="{BB962C8B-B14F-4D97-AF65-F5344CB8AC3E}">
        <p14:creationId xmlns:p14="http://schemas.microsoft.com/office/powerpoint/2010/main" val="1763996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ECDC36B-42D0-7943-C573-5AB8BAFC6BDA}"/>
              </a:ext>
            </a:extLst>
          </p:cNvPr>
          <p:cNvSpPr>
            <a:spLocks noGrp="1"/>
          </p:cNvSpPr>
          <p:nvPr>
            <p:ph type="title"/>
          </p:nvPr>
        </p:nvSpPr>
        <p:spPr/>
        <p:txBody>
          <a:bodyPr/>
          <a:lstStyle/>
          <a:p>
            <a:r>
              <a:rPr lang="en-US" altLang="ja-JP" dirty="0"/>
              <a:t>1-1.</a:t>
            </a:r>
            <a:r>
              <a:rPr lang="ja-JP" altLang="en-US" dirty="0"/>
              <a:t>技術者としての心構え</a:t>
            </a:r>
          </a:p>
        </p:txBody>
      </p:sp>
      <p:sp>
        <p:nvSpPr>
          <p:cNvPr id="7" name="テキスト プレースホルダー 6">
            <a:extLst>
              <a:ext uri="{FF2B5EF4-FFF2-40B4-BE49-F238E27FC236}">
                <a16:creationId xmlns:a16="http://schemas.microsoft.com/office/drawing/2014/main" id="{727FABE2-5FC7-2A7A-9F54-36C536FB7529}"/>
              </a:ext>
            </a:extLst>
          </p:cNvPr>
          <p:cNvSpPr>
            <a:spLocks noGrp="1"/>
          </p:cNvSpPr>
          <p:nvPr>
            <p:ph type="body" sz="quarter" idx="13"/>
          </p:nvPr>
        </p:nvSpPr>
        <p:spPr>
          <a:xfrm>
            <a:off x="267628" y="873747"/>
            <a:ext cx="11675326" cy="1462073"/>
          </a:xfrm>
        </p:spPr>
        <p:txBody>
          <a:bodyPr>
            <a:normAutofit/>
          </a:bodyPr>
          <a:lstStyle/>
          <a:p>
            <a:r>
              <a:rPr lang="ja-JP" altLang="en-US" dirty="0"/>
              <a:t>世の中では「人材不足」を理由に、「簡単に技術者になれる」「高収入」などの甘い言葉で人集めを行いサポートなしに現場に投入され、大変な思いをする方が増えています。</a:t>
            </a:r>
            <a:endParaRPr lang="en-US" altLang="ja-JP" dirty="0"/>
          </a:p>
          <a:p>
            <a:r>
              <a:rPr lang="ja-JP" altLang="en-US" dirty="0"/>
              <a:t>実習生の技術者に対するイメージを経験豊富な講師とともにディスカッションし、どうキャリアデザインを考えるか？どこに進むべきかを考え、具現化します。</a:t>
            </a:r>
            <a:endParaRPr lang="en-US" altLang="ja-JP" dirty="0"/>
          </a:p>
        </p:txBody>
      </p:sp>
      <p:sp>
        <p:nvSpPr>
          <p:cNvPr id="8" name="テキスト プレースホルダー 7">
            <a:extLst>
              <a:ext uri="{FF2B5EF4-FFF2-40B4-BE49-F238E27FC236}">
                <a16:creationId xmlns:a16="http://schemas.microsoft.com/office/drawing/2014/main" id="{2F15C70B-D5C0-14EA-7E26-6C3921606645}"/>
              </a:ext>
            </a:extLst>
          </p:cNvPr>
          <p:cNvSpPr>
            <a:spLocks noGrp="1"/>
          </p:cNvSpPr>
          <p:nvPr>
            <p:ph type="body" sz="quarter" idx="14"/>
          </p:nvPr>
        </p:nvSpPr>
        <p:spPr>
          <a:xfrm>
            <a:off x="268288" y="2434974"/>
            <a:ext cx="11637962" cy="373063"/>
          </a:xfrm>
        </p:spPr>
        <p:txBody>
          <a:bodyPr/>
          <a:lstStyle/>
          <a:p>
            <a:r>
              <a:rPr lang="ja-JP" altLang="en-US"/>
              <a:t>人材不足</a:t>
            </a:r>
          </a:p>
        </p:txBody>
      </p:sp>
      <p:pic>
        <p:nvPicPr>
          <p:cNvPr id="2" name="Picture 2">
            <a:extLst>
              <a:ext uri="{FF2B5EF4-FFF2-40B4-BE49-F238E27FC236}">
                <a16:creationId xmlns:a16="http://schemas.microsoft.com/office/drawing/2014/main" id="{C40E8E78-0BF9-31C3-0A5E-630DA6CEA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217" y="2907192"/>
            <a:ext cx="6264090" cy="352355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7749947-A510-E7CF-B29E-A64F44EA3B4F}"/>
              </a:ext>
            </a:extLst>
          </p:cNvPr>
          <p:cNvSpPr txBox="1"/>
          <p:nvPr/>
        </p:nvSpPr>
        <p:spPr>
          <a:xfrm>
            <a:off x="5855677" y="6122965"/>
            <a:ext cx="3443571" cy="307777"/>
          </a:xfrm>
          <a:prstGeom prst="rect">
            <a:avLst/>
          </a:prstGeom>
          <a:noFill/>
        </p:spPr>
        <p:txBody>
          <a:bodyPr wrap="none" rtlCol="0">
            <a:spAutoFit/>
          </a:bodyPr>
          <a:lstStyle/>
          <a:p>
            <a:r>
              <a:rPr kumimoji="1" lang="ja-JP" altLang="en-US" sz="1400"/>
              <a:t>出典元：経済産業省の調査</a:t>
            </a:r>
            <a:r>
              <a:rPr kumimoji="1" lang="en-US" altLang="ja-JP" sz="1400"/>
              <a:t>(2019</a:t>
            </a:r>
            <a:r>
              <a:rPr kumimoji="1" lang="ja-JP" altLang="en-US" sz="1400"/>
              <a:t>年</a:t>
            </a:r>
            <a:r>
              <a:rPr kumimoji="1" lang="en-US" altLang="ja-JP" sz="1400"/>
              <a:t>3</a:t>
            </a:r>
            <a:r>
              <a:rPr kumimoji="1" lang="ja-JP" altLang="en-US" sz="1400"/>
              <a:t>月</a:t>
            </a:r>
            <a:r>
              <a:rPr kumimoji="1" lang="en-US" altLang="ja-JP" sz="1400"/>
              <a:t>)</a:t>
            </a:r>
            <a:endParaRPr kumimoji="1" lang="ja-JP" altLang="en-US" sz="1400"/>
          </a:p>
        </p:txBody>
      </p:sp>
      <p:sp>
        <p:nvSpPr>
          <p:cNvPr id="4" name="テキスト ボックス 3">
            <a:extLst>
              <a:ext uri="{FF2B5EF4-FFF2-40B4-BE49-F238E27FC236}">
                <a16:creationId xmlns:a16="http://schemas.microsoft.com/office/drawing/2014/main" id="{E1769B72-7B59-61E2-201A-19AAF1C76646}"/>
              </a:ext>
            </a:extLst>
          </p:cNvPr>
          <p:cNvSpPr txBox="1"/>
          <p:nvPr/>
        </p:nvSpPr>
        <p:spPr>
          <a:xfrm>
            <a:off x="5240216" y="6458803"/>
            <a:ext cx="6322565" cy="307777"/>
          </a:xfrm>
          <a:prstGeom prst="rect">
            <a:avLst/>
          </a:prstGeom>
          <a:noFill/>
        </p:spPr>
        <p:txBody>
          <a:bodyPr wrap="none" rtlCol="0">
            <a:spAutoFit/>
          </a:bodyPr>
          <a:lstStyle/>
          <a:p>
            <a:r>
              <a:rPr kumimoji="1" lang="en-US" altLang="ja-JP" sz="1400"/>
              <a:t>https://www.meti.go.jp/policy/it_policy/jinzai/houkokusyo.pdf</a:t>
            </a:r>
            <a:endParaRPr kumimoji="1" lang="ja-JP" altLang="en-US" sz="1400"/>
          </a:p>
        </p:txBody>
      </p:sp>
      <p:sp>
        <p:nvSpPr>
          <p:cNvPr id="9" name="テキスト ボックス 8">
            <a:extLst>
              <a:ext uri="{FF2B5EF4-FFF2-40B4-BE49-F238E27FC236}">
                <a16:creationId xmlns:a16="http://schemas.microsoft.com/office/drawing/2014/main" id="{19DC3536-5B20-6400-4121-DD5C8FC29DFE}"/>
              </a:ext>
            </a:extLst>
          </p:cNvPr>
          <p:cNvSpPr txBox="1"/>
          <p:nvPr/>
        </p:nvSpPr>
        <p:spPr>
          <a:xfrm>
            <a:off x="267628" y="2942362"/>
            <a:ext cx="4972588" cy="1754326"/>
          </a:xfrm>
          <a:prstGeom prst="rect">
            <a:avLst/>
          </a:prstGeom>
          <a:noFill/>
        </p:spPr>
        <p:txBody>
          <a:bodyPr wrap="square" rtlCol="0">
            <a:spAutoFit/>
          </a:bodyPr>
          <a:lstStyle/>
          <a:p>
            <a:r>
              <a:rPr kumimoji="1" lang="ja-JP" altLang="en-US"/>
              <a:t>経済産業省の調査</a:t>
            </a:r>
            <a:r>
              <a:rPr kumimoji="1" lang="en-US" altLang="ja-JP"/>
              <a:t>(2019</a:t>
            </a:r>
            <a:r>
              <a:rPr kumimoji="1" lang="ja-JP" altLang="en-US"/>
              <a:t>年</a:t>
            </a:r>
            <a:r>
              <a:rPr kumimoji="1" lang="en-US" altLang="ja-JP"/>
              <a:t>3</a:t>
            </a:r>
            <a:r>
              <a:rPr kumimoji="1" lang="ja-JP" altLang="en-US"/>
              <a:t>月</a:t>
            </a:r>
            <a:r>
              <a:rPr kumimoji="1" lang="en-US" altLang="ja-JP"/>
              <a:t>)</a:t>
            </a:r>
            <a:r>
              <a:rPr kumimoji="1" lang="ja-JP" altLang="en-US"/>
              <a:t>によると、</a:t>
            </a:r>
            <a:r>
              <a:rPr kumimoji="1" lang="en-US" altLang="ja-JP"/>
              <a:t>2030</a:t>
            </a:r>
            <a:r>
              <a:rPr kumimoji="1" lang="ja-JP" altLang="en-US"/>
              <a:t>年には</a:t>
            </a:r>
            <a:r>
              <a:rPr kumimoji="1" lang="en-US" altLang="ja-JP"/>
              <a:t>IT</a:t>
            </a:r>
            <a:r>
              <a:rPr kumimoji="1" lang="ja-JP" altLang="en-US"/>
              <a:t>人材（主に情報サービス業、</a:t>
            </a:r>
            <a:r>
              <a:rPr kumimoji="1" lang="en-US" altLang="ja-JP"/>
              <a:t>IT</a:t>
            </a:r>
            <a:r>
              <a:rPr kumimoji="1" lang="ja-JP" altLang="en-US"/>
              <a:t>サービス・ソフトウェアなどを提供する企業、</a:t>
            </a:r>
            <a:r>
              <a:rPr kumimoji="1" lang="en-US" altLang="ja-JP"/>
              <a:t>IT</a:t>
            </a:r>
            <a:r>
              <a:rPr kumimoji="1" lang="ja-JP" altLang="en-US"/>
              <a:t>を活用する一般企業の情報システム部門などに所属する人材）の不足数が最大で約</a:t>
            </a:r>
            <a:r>
              <a:rPr kumimoji="1" lang="en-US" altLang="ja-JP"/>
              <a:t>79</a:t>
            </a:r>
            <a:r>
              <a:rPr kumimoji="1" lang="ja-JP" altLang="en-US"/>
              <a:t>万人になるという試算が出ています。</a:t>
            </a:r>
          </a:p>
        </p:txBody>
      </p:sp>
    </p:spTree>
    <p:extLst>
      <p:ext uri="{BB962C8B-B14F-4D97-AF65-F5344CB8AC3E}">
        <p14:creationId xmlns:p14="http://schemas.microsoft.com/office/powerpoint/2010/main" val="382211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03564"/>
            <a:ext cx="12192000" cy="5589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5" name="図 4">
            <a:extLst>
              <a:ext uri="{FF2B5EF4-FFF2-40B4-BE49-F238E27FC236}">
                <a16:creationId xmlns:a16="http://schemas.microsoft.com/office/drawing/2014/main" id="{B297EFDF-779B-6D07-89D6-5C14F7FF3B2F}"/>
              </a:ext>
            </a:extLst>
          </p:cNvPr>
          <p:cNvPicPr>
            <a:picLocks noChangeAspect="1"/>
          </p:cNvPicPr>
          <p:nvPr/>
        </p:nvPicPr>
        <p:blipFill>
          <a:blip r:embed="rId2"/>
          <a:stretch>
            <a:fillRect/>
          </a:stretch>
        </p:blipFill>
        <p:spPr>
          <a:xfrm>
            <a:off x="370537" y="846223"/>
            <a:ext cx="4062918" cy="5844518"/>
          </a:xfrm>
          <a:prstGeom prst="rect">
            <a:avLst/>
          </a:prstGeom>
        </p:spPr>
      </p:pic>
      <p:pic>
        <p:nvPicPr>
          <p:cNvPr id="8" name="図 7">
            <a:extLst>
              <a:ext uri="{FF2B5EF4-FFF2-40B4-BE49-F238E27FC236}">
                <a16:creationId xmlns:a16="http://schemas.microsoft.com/office/drawing/2014/main" id="{0D88B319-BCC7-1D3C-FCBF-7159C189092D}"/>
              </a:ext>
            </a:extLst>
          </p:cNvPr>
          <p:cNvPicPr>
            <a:picLocks noChangeAspect="1"/>
          </p:cNvPicPr>
          <p:nvPr/>
        </p:nvPicPr>
        <p:blipFill>
          <a:blip r:embed="rId3"/>
          <a:stretch>
            <a:fillRect/>
          </a:stretch>
        </p:blipFill>
        <p:spPr>
          <a:xfrm>
            <a:off x="6608618" y="846223"/>
            <a:ext cx="4486671" cy="5230635"/>
          </a:xfrm>
          <a:prstGeom prst="rect">
            <a:avLst/>
          </a:prstGeom>
        </p:spPr>
      </p:pic>
    </p:spTree>
    <p:extLst>
      <p:ext uri="{BB962C8B-B14F-4D97-AF65-F5344CB8AC3E}">
        <p14:creationId xmlns:p14="http://schemas.microsoft.com/office/powerpoint/2010/main" val="713605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22880"/>
            <a:ext cx="12192000" cy="55558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6" name="図 5">
            <a:extLst>
              <a:ext uri="{FF2B5EF4-FFF2-40B4-BE49-F238E27FC236}">
                <a16:creationId xmlns:a16="http://schemas.microsoft.com/office/drawing/2014/main" id="{AA30F9E7-D20C-6D07-E518-C10FDF5ECC49}"/>
              </a:ext>
            </a:extLst>
          </p:cNvPr>
          <p:cNvPicPr>
            <a:picLocks noChangeAspect="1"/>
          </p:cNvPicPr>
          <p:nvPr/>
        </p:nvPicPr>
        <p:blipFill>
          <a:blip r:embed="rId2"/>
          <a:stretch>
            <a:fillRect/>
          </a:stretch>
        </p:blipFill>
        <p:spPr>
          <a:xfrm>
            <a:off x="267629" y="893975"/>
            <a:ext cx="4636880" cy="5837402"/>
          </a:xfrm>
          <a:prstGeom prst="rect">
            <a:avLst/>
          </a:prstGeom>
        </p:spPr>
      </p:pic>
      <p:pic>
        <p:nvPicPr>
          <p:cNvPr id="9" name="図 8">
            <a:extLst>
              <a:ext uri="{FF2B5EF4-FFF2-40B4-BE49-F238E27FC236}">
                <a16:creationId xmlns:a16="http://schemas.microsoft.com/office/drawing/2014/main" id="{C0F4C42E-7A3B-862D-E5B2-47B6692B7287}"/>
              </a:ext>
            </a:extLst>
          </p:cNvPr>
          <p:cNvPicPr>
            <a:picLocks noChangeAspect="1"/>
          </p:cNvPicPr>
          <p:nvPr/>
        </p:nvPicPr>
        <p:blipFill>
          <a:blip r:embed="rId3"/>
          <a:stretch>
            <a:fillRect/>
          </a:stretch>
        </p:blipFill>
        <p:spPr>
          <a:xfrm>
            <a:off x="6909211" y="888808"/>
            <a:ext cx="3800353" cy="5969192"/>
          </a:xfrm>
          <a:prstGeom prst="rect">
            <a:avLst/>
          </a:prstGeom>
        </p:spPr>
      </p:pic>
    </p:spTree>
    <p:extLst>
      <p:ext uri="{BB962C8B-B14F-4D97-AF65-F5344CB8AC3E}">
        <p14:creationId xmlns:p14="http://schemas.microsoft.com/office/powerpoint/2010/main" val="4387017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91600"/>
            <a:ext cx="12192000" cy="54871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5" name="図 4">
            <a:extLst>
              <a:ext uri="{FF2B5EF4-FFF2-40B4-BE49-F238E27FC236}">
                <a16:creationId xmlns:a16="http://schemas.microsoft.com/office/drawing/2014/main" id="{7DAE2AD0-AEF8-4872-147C-DC330B759AAD}"/>
              </a:ext>
            </a:extLst>
          </p:cNvPr>
          <p:cNvPicPr>
            <a:picLocks noChangeAspect="1"/>
          </p:cNvPicPr>
          <p:nvPr/>
        </p:nvPicPr>
        <p:blipFill>
          <a:blip r:embed="rId2"/>
          <a:stretch>
            <a:fillRect/>
          </a:stretch>
        </p:blipFill>
        <p:spPr>
          <a:xfrm>
            <a:off x="285749" y="899702"/>
            <a:ext cx="4161559" cy="5889578"/>
          </a:xfrm>
          <a:prstGeom prst="rect">
            <a:avLst/>
          </a:prstGeom>
        </p:spPr>
      </p:pic>
      <p:pic>
        <p:nvPicPr>
          <p:cNvPr id="8" name="図 7">
            <a:extLst>
              <a:ext uri="{FF2B5EF4-FFF2-40B4-BE49-F238E27FC236}">
                <a16:creationId xmlns:a16="http://schemas.microsoft.com/office/drawing/2014/main" id="{C52CEFB4-5DA9-BA85-F521-CD8F1ED1EF87}"/>
              </a:ext>
            </a:extLst>
          </p:cNvPr>
          <p:cNvPicPr>
            <a:picLocks noChangeAspect="1"/>
          </p:cNvPicPr>
          <p:nvPr/>
        </p:nvPicPr>
        <p:blipFill>
          <a:blip r:embed="rId3"/>
          <a:stretch>
            <a:fillRect/>
          </a:stretch>
        </p:blipFill>
        <p:spPr>
          <a:xfrm>
            <a:off x="6820784" y="939289"/>
            <a:ext cx="4055034" cy="5918711"/>
          </a:xfrm>
          <a:prstGeom prst="rect">
            <a:avLst/>
          </a:prstGeom>
        </p:spPr>
      </p:pic>
    </p:spTree>
    <p:extLst>
      <p:ext uri="{BB962C8B-B14F-4D97-AF65-F5344CB8AC3E}">
        <p14:creationId xmlns:p14="http://schemas.microsoft.com/office/powerpoint/2010/main" val="35387031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03564"/>
            <a:ext cx="12192000" cy="55752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6" name="図 5">
            <a:extLst>
              <a:ext uri="{FF2B5EF4-FFF2-40B4-BE49-F238E27FC236}">
                <a16:creationId xmlns:a16="http://schemas.microsoft.com/office/drawing/2014/main" id="{71B08041-7791-A57A-0E91-9C4AFCBD1185}"/>
              </a:ext>
            </a:extLst>
          </p:cNvPr>
          <p:cNvPicPr>
            <a:picLocks noChangeAspect="1"/>
          </p:cNvPicPr>
          <p:nvPr/>
        </p:nvPicPr>
        <p:blipFill>
          <a:blip r:embed="rId2"/>
          <a:stretch>
            <a:fillRect/>
          </a:stretch>
        </p:blipFill>
        <p:spPr>
          <a:xfrm>
            <a:off x="267627" y="829874"/>
            <a:ext cx="4844699" cy="5904105"/>
          </a:xfrm>
          <a:prstGeom prst="rect">
            <a:avLst/>
          </a:prstGeom>
        </p:spPr>
      </p:pic>
      <p:pic>
        <p:nvPicPr>
          <p:cNvPr id="9" name="図 8">
            <a:extLst>
              <a:ext uri="{FF2B5EF4-FFF2-40B4-BE49-F238E27FC236}">
                <a16:creationId xmlns:a16="http://schemas.microsoft.com/office/drawing/2014/main" id="{9F0C389F-38D7-9F20-A3B1-55DCB57A0D65}"/>
              </a:ext>
            </a:extLst>
          </p:cNvPr>
          <p:cNvPicPr>
            <a:picLocks noChangeAspect="1"/>
          </p:cNvPicPr>
          <p:nvPr/>
        </p:nvPicPr>
        <p:blipFill>
          <a:blip r:embed="rId3"/>
          <a:stretch>
            <a:fillRect/>
          </a:stretch>
        </p:blipFill>
        <p:spPr>
          <a:xfrm>
            <a:off x="6095999" y="875274"/>
            <a:ext cx="4844699" cy="5858705"/>
          </a:xfrm>
          <a:prstGeom prst="rect">
            <a:avLst/>
          </a:prstGeom>
        </p:spPr>
      </p:pic>
    </p:spTree>
    <p:extLst>
      <p:ext uri="{BB962C8B-B14F-4D97-AF65-F5344CB8AC3E}">
        <p14:creationId xmlns:p14="http://schemas.microsoft.com/office/powerpoint/2010/main" val="528056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17418"/>
            <a:ext cx="12192000" cy="5561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5" name="図 4">
            <a:extLst>
              <a:ext uri="{FF2B5EF4-FFF2-40B4-BE49-F238E27FC236}">
                <a16:creationId xmlns:a16="http://schemas.microsoft.com/office/drawing/2014/main" id="{FA28A1BA-8BA3-40DB-D830-2C160B2A7C71}"/>
              </a:ext>
            </a:extLst>
          </p:cNvPr>
          <p:cNvPicPr>
            <a:picLocks noChangeAspect="1"/>
          </p:cNvPicPr>
          <p:nvPr/>
        </p:nvPicPr>
        <p:blipFill>
          <a:blip r:embed="rId2"/>
          <a:stretch>
            <a:fillRect/>
          </a:stretch>
        </p:blipFill>
        <p:spPr>
          <a:xfrm>
            <a:off x="285750" y="809852"/>
            <a:ext cx="3856759" cy="5935792"/>
          </a:xfrm>
          <a:prstGeom prst="rect">
            <a:avLst/>
          </a:prstGeom>
        </p:spPr>
      </p:pic>
      <p:pic>
        <p:nvPicPr>
          <p:cNvPr id="8" name="図 7">
            <a:extLst>
              <a:ext uri="{FF2B5EF4-FFF2-40B4-BE49-F238E27FC236}">
                <a16:creationId xmlns:a16="http://schemas.microsoft.com/office/drawing/2014/main" id="{74CFF286-F52E-159F-B2E6-12E4266EA75C}"/>
              </a:ext>
            </a:extLst>
          </p:cNvPr>
          <p:cNvPicPr>
            <a:picLocks noChangeAspect="1"/>
          </p:cNvPicPr>
          <p:nvPr/>
        </p:nvPicPr>
        <p:blipFill>
          <a:blip r:embed="rId3"/>
          <a:stretch>
            <a:fillRect/>
          </a:stretch>
        </p:blipFill>
        <p:spPr>
          <a:xfrm>
            <a:off x="6864268" y="825239"/>
            <a:ext cx="4122387" cy="6032761"/>
          </a:xfrm>
          <a:prstGeom prst="rect">
            <a:avLst/>
          </a:prstGeom>
        </p:spPr>
      </p:pic>
    </p:spTree>
    <p:extLst>
      <p:ext uri="{BB962C8B-B14F-4D97-AF65-F5344CB8AC3E}">
        <p14:creationId xmlns:p14="http://schemas.microsoft.com/office/powerpoint/2010/main" val="38577043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78079"/>
            <a:ext cx="12192000" cy="55006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6" name="図 5">
            <a:extLst>
              <a:ext uri="{FF2B5EF4-FFF2-40B4-BE49-F238E27FC236}">
                <a16:creationId xmlns:a16="http://schemas.microsoft.com/office/drawing/2014/main" id="{17FCD968-4602-BE87-5675-CC667C54656F}"/>
              </a:ext>
            </a:extLst>
          </p:cNvPr>
          <p:cNvPicPr>
            <a:picLocks noChangeAspect="1"/>
          </p:cNvPicPr>
          <p:nvPr/>
        </p:nvPicPr>
        <p:blipFill>
          <a:blip r:embed="rId2"/>
          <a:stretch>
            <a:fillRect/>
          </a:stretch>
        </p:blipFill>
        <p:spPr>
          <a:xfrm>
            <a:off x="267629" y="925396"/>
            <a:ext cx="3888735" cy="5877405"/>
          </a:xfrm>
          <a:prstGeom prst="rect">
            <a:avLst/>
          </a:prstGeom>
        </p:spPr>
      </p:pic>
      <p:pic>
        <p:nvPicPr>
          <p:cNvPr id="9" name="図 8">
            <a:extLst>
              <a:ext uri="{FF2B5EF4-FFF2-40B4-BE49-F238E27FC236}">
                <a16:creationId xmlns:a16="http://schemas.microsoft.com/office/drawing/2014/main" id="{9D16E78E-96B7-2722-5630-198EA10B7AF0}"/>
              </a:ext>
            </a:extLst>
          </p:cNvPr>
          <p:cNvPicPr>
            <a:picLocks noChangeAspect="1"/>
          </p:cNvPicPr>
          <p:nvPr/>
        </p:nvPicPr>
        <p:blipFill>
          <a:blip r:embed="rId3"/>
          <a:stretch>
            <a:fillRect/>
          </a:stretch>
        </p:blipFill>
        <p:spPr>
          <a:xfrm>
            <a:off x="6438468" y="996320"/>
            <a:ext cx="4728296" cy="5806481"/>
          </a:xfrm>
          <a:prstGeom prst="rect">
            <a:avLst/>
          </a:prstGeom>
        </p:spPr>
      </p:pic>
    </p:spTree>
    <p:extLst>
      <p:ext uri="{BB962C8B-B14F-4D97-AF65-F5344CB8AC3E}">
        <p14:creationId xmlns:p14="http://schemas.microsoft.com/office/powerpoint/2010/main" val="40019791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86691"/>
            <a:ext cx="12192000" cy="54920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5" name="図 4">
            <a:extLst>
              <a:ext uri="{FF2B5EF4-FFF2-40B4-BE49-F238E27FC236}">
                <a16:creationId xmlns:a16="http://schemas.microsoft.com/office/drawing/2014/main" id="{603F969A-8950-0B1E-0F37-1091B8F8A8CC}"/>
              </a:ext>
            </a:extLst>
          </p:cNvPr>
          <p:cNvPicPr>
            <a:picLocks noChangeAspect="1"/>
          </p:cNvPicPr>
          <p:nvPr/>
        </p:nvPicPr>
        <p:blipFill>
          <a:blip r:embed="rId2"/>
          <a:stretch>
            <a:fillRect/>
          </a:stretch>
        </p:blipFill>
        <p:spPr>
          <a:xfrm>
            <a:off x="267629" y="782304"/>
            <a:ext cx="3971862" cy="6058601"/>
          </a:xfrm>
          <a:prstGeom prst="rect">
            <a:avLst/>
          </a:prstGeom>
        </p:spPr>
      </p:pic>
      <p:pic>
        <p:nvPicPr>
          <p:cNvPr id="8" name="図 7">
            <a:extLst>
              <a:ext uri="{FF2B5EF4-FFF2-40B4-BE49-F238E27FC236}">
                <a16:creationId xmlns:a16="http://schemas.microsoft.com/office/drawing/2014/main" id="{29AF1A95-4072-D2AB-C6FC-F9222D1B7776}"/>
              </a:ext>
            </a:extLst>
          </p:cNvPr>
          <p:cNvPicPr>
            <a:picLocks noChangeAspect="1"/>
          </p:cNvPicPr>
          <p:nvPr/>
        </p:nvPicPr>
        <p:blipFill>
          <a:blip r:embed="rId3"/>
          <a:stretch>
            <a:fillRect/>
          </a:stretch>
        </p:blipFill>
        <p:spPr>
          <a:xfrm>
            <a:off x="6491479" y="1000669"/>
            <a:ext cx="4786121" cy="5482484"/>
          </a:xfrm>
          <a:prstGeom prst="rect">
            <a:avLst/>
          </a:prstGeom>
        </p:spPr>
      </p:pic>
    </p:spTree>
    <p:extLst>
      <p:ext uri="{BB962C8B-B14F-4D97-AF65-F5344CB8AC3E}">
        <p14:creationId xmlns:p14="http://schemas.microsoft.com/office/powerpoint/2010/main" val="153573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831273"/>
            <a:ext cx="12192000" cy="55474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1-2-3.</a:t>
            </a:r>
            <a:r>
              <a:rPr lang="ja-JP" altLang="en-US"/>
              <a:t>ネットワーク</a:t>
            </a:r>
            <a:endParaRPr kumimoji="1" lang="ja-JP" altLang="en-US"/>
          </a:p>
        </p:txBody>
      </p:sp>
      <p:pic>
        <p:nvPicPr>
          <p:cNvPr id="6" name="図 5">
            <a:extLst>
              <a:ext uri="{FF2B5EF4-FFF2-40B4-BE49-F238E27FC236}">
                <a16:creationId xmlns:a16="http://schemas.microsoft.com/office/drawing/2014/main" id="{0A3CBBFC-78DC-76B5-334D-734C95B32E38}"/>
              </a:ext>
            </a:extLst>
          </p:cNvPr>
          <p:cNvPicPr>
            <a:picLocks noChangeAspect="1"/>
          </p:cNvPicPr>
          <p:nvPr/>
        </p:nvPicPr>
        <p:blipFill>
          <a:blip r:embed="rId2"/>
          <a:stretch>
            <a:fillRect/>
          </a:stretch>
        </p:blipFill>
        <p:spPr>
          <a:xfrm>
            <a:off x="469907" y="893989"/>
            <a:ext cx="4351475" cy="5964011"/>
          </a:xfrm>
          <a:prstGeom prst="rect">
            <a:avLst/>
          </a:prstGeom>
        </p:spPr>
      </p:pic>
      <p:pic>
        <p:nvPicPr>
          <p:cNvPr id="9" name="図 8">
            <a:extLst>
              <a:ext uri="{FF2B5EF4-FFF2-40B4-BE49-F238E27FC236}">
                <a16:creationId xmlns:a16="http://schemas.microsoft.com/office/drawing/2014/main" id="{F331319C-106F-C30D-1012-7620883E61B7}"/>
              </a:ext>
            </a:extLst>
          </p:cNvPr>
          <p:cNvPicPr>
            <a:picLocks noChangeAspect="1"/>
          </p:cNvPicPr>
          <p:nvPr/>
        </p:nvPicPr>
        <p:blipFill>
          <a:blip r:embed="rId3"/>
          <a:stretch>
            <a:fillRect/>
          </a:stretch>
        </p:blipFill>
        <p:spPr>
          <a:xfrm>
            <a:off x="6087269" y="981050"/>
            <a:ext cx="4206658" cy="5876950"/>
          </a:xfrm>
          <a:prstGeom prst="rect">
            <a:avLst/>
          </a:prstGeom>
        </p:spPr>
      </p:pic>
    </p:spTree>
    <p:extLst>
      <p:ext uri="{BB962C8B-B14F-4D97-AF65-F5344CB8AC3E}">
        <p14:creationId xmlns:p14="http://schemas.microsoft.com/office/powerpoint/2010/main" val="529710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dirty="0"/>
              <a:t>1-2-4.</a:t>
            </a:r>
            <a:r>
              <a:rPr lang="ja-JP" altLang="en-US" dirty="0"/>
              <a:t>データベース</a:t>
            </a:r>
            <a:endParaRPr kumimoji="1"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8039"/>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データベースとは、言葉の通りデータを集めたものを指します。データベースで管理されるデータは特定の共通項目を持っているという特徴があります。たとえば「人」のデータベースであれば、「名前」や「年齢」「住所」などの共通項目を持つことになります。共通項目を持つデータを集めることで、データの整理や検索などがしやすいようになっています。</a:t>
            </a:r>
            <a:endParaRPr kumimoji="1" lang="ja-JP" altLang="en-US" dirty="0"/>
          </a:p>
        </p:txBody>
      </p:sp>
    </p:spTree>
    <p:extLst>
      <p:ext uri="{BB962C8B-B14F-4D97-AF65-F5344CB8AC3E}">
        <p14:creationId xmlns:p14="http://schemas.microsoft.com/office/powerpoint/2010/main" val="14223584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5" name="図 4">
            <a:extLst>
              <a:ext uri="{FF2B5EF4-FFF2-40B4-BE49-F238E27FC236}">
                <a16:creationId xmlns:a16="http://schemas.microsoft.com/office/drawing/2014/main" id="{45721295-1887-2721-9D19-074B08AA1182}"/>
              </a:ext>
            </a:extLst>
          </p:cNvPr>
          <p:cNvPicPr>
            <a:picLocks noChangeAspect="1"/>
          </p:cNvPicPr>
          <p:nvPr/>
        </p:nvPicPr>
        <p:blipFill>
          <a:blip r:embed="rId2"/>
          <a:stretch>
            <a:fillRect/>
          </a:stretch>
        </p:blipFill>
        <p:spPr>
          <a:xfrm>
            <a:off x="267629" y="1565575"/>
            <a:ext cx="3915321" cy="4067743"/>
          </a:xfrm>
          <a:prstGeom prst="rect">
            <a:avLst/>
          </a:prstGeom>
        </p:spPr>
      </p:pic>
      <p:pic>
        <p:nvPicPr>
          <p:cNvPr id="7" name="図 6">
            <a:extLst>
              <a:ext uri="{FF2B5EF4-FFF2-40B4-BE49-F238E27FC236}">
                <a16:creationId xmlns:a16="http://schemas.microsoft.com/office/drawing/2014/main" id="{0A2C4B01-560E-03A5-539A-1C3269F8EF65}"/>
              </a:ext>
            </a:extLst>
          </p:cNvPr>
          <p:cNvPicPr>
            <a:picLocks noChangeAspect="1"/>
          </p:cNvPicPr>
          <p:nvPr/>
        </p:nvPicPr>
        <p:blipFill>
          <a:blip r:embed="rId3"/>
          <a:stretch>
            <a:fillRect/>
          </a:stretch>
        </p:blipFill>
        <p:spPr>
          <a:xfrm>
            <a:off x="6087269" y="1565575"/>
            <a:ext cx="3696216" cy="5077534"/>
          </a:xfrm>
          <a:prstGeom prst="rect">
            <a:avLst/>
          </a:prstGeom>
        </p:spPr>
      </p:pic>
    </p:spTree>
    <p:extLst>
      <p:ext uri="{BB962C8B-B14F-4D97-AF65-F5344CB8AC3E}">
        <p14:creationId xmlns:p14="http://schemas.microsoft.com/office/powerpoint/2010/main" val="14135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ECDC36B-42D0-7943-C573-5AB8BAFC6BDA}"/>
              </a:ext>
            </a:extLst>
          </p:cNvPr>
          <p:cNvSpPr>
            <a:spLocks noGrp="1"/>
          </p:cNvSpPr>
          <p:nvPr>
            <p:ph type="title"/>
          </p:nvPr>
        </p:nvSpPr>
        <p:spPr/>
        <p:txBody>
          <a:bodyPr/>
          <a:lstStyle/>
          <a:p>
            <a:r>
              <a:rPr lang="en-US" altLang="ja-JP" dirty="0"/>
              <a:t>1-1.</a:t>
            </a:r>
            <a:r>
              <a:rPr lang="ja-JP" altLang="en-US" dirty="0"/>
              <a:t>技術者としての心構え</a:t>
            </a:r>
          </a:p>
        </p:txBody>
      </p:sp>
      <p:sp>
        <p:nvSpPr>
          <p:cNvPr id="11" name="テキスト プレースホルダー 8">
            <a:extLst>
              <a:ext uri="{FF2B5EF4-FFF2-40B4-BE49-F238E27FC236}">
                <a16:creationId xmlns:a16="http://schemas.microsoft.com/office/drawing/2014/main" id="{976A9465-7A76-02FA-C98F-D260CB43E8F3}"/>
              </a:ext>
            </a:extLst>
          </p:cNvPr>
          <p:cNvSpPr txBox="1">
            <a:spLocks/>
          </p:cNvSpPr>
          <p:nvPr/>
        </p:nvSpPr>
        <p:spPr>
          <a:xfrm>
            <a:off x="268288" y="929051"/>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若手人材の退職・転職理由</a:t>
            </a:r>
            <a:endParaRPr lang="en-US" altLang="ja-JP" dirty="0"/>
          </a:p>
        </p:txBody>
      </p:sp>
      <p:sp>
        <p:nvSpPr>
          <p:cNvPr id="3" name="テキスト ボックス 2">
            <a:extLst>
              <a:ext uri="{FF2B5EF4-FFF2-40B4-BE49-F238E27FC236}">
                <a16:creationId xmlns:a16="http://schemas.microsoft.com/office/drawing/2014/main" id="{E1A6C1C1-FB4A-2CC0-F2C6-A1E290DAB843}"/>
              </a:ext>
            </a:extLst>
          </p:cNvPr>
          <p:cNvSpPr txBox="1"/>
          <p:nvPr/>
        </p:nvSpPr>
        <p:spPr>
          <a:xfrm>
            <a:off x="3713018" y="6293215"/>
            <a:ext cx="7827819" cy="523220"/>
          </a:xfrm>
          <a:prstGeom prst="rect">
            <a:avLst/>
          </a:prstGeom>
          <a:noFill/>
        </p:spPr>
        <p:txBody>
          <a:bodyPr wrap="square">
            <a:spAutoFit/>
          </a:bodyPr>
          <a:lstStyle/>
          <a:p>
            <a:r>
              <a:rPr lang="en-US" altLang="ja-JP" sz="1400"/>
              <a:t>IT</a:t>
            </a:r>
            <a:r>
              <a:rPr lang="ja-JP" altLang="en-US" sz="1400"/>
              <a:t>エンジニアを辞めたい理由ランキング｜向いていない人の特徴と失敗しない転職活動の進め方</a:t>
            </a:r>
            <a:endParaRPr lang="en-US" altLang="ja-JP" sz="1400"/>
          </a:p>
          <a:p>
            <a:r>
              <a:rPr lang="ja-JP" altLang="en-US" sz="1400"/>
              <a:t>https://asiro.co.jp/media-career/7567/</a:t>
            </a:r>
          </a:p>
        </p:txBody>
      </p:sp>
      <p:pic>
        <p:nvPicPr>
          <p:cNvPr id="2050" name="Picture 2" descr="あなたが仕事をやめたいと思った理由は何ですか？　Tech総研">
            <a:extLst>
              <a:ext uri="{FF2B5EF4-FFF2-40B4-BE49-F238E27FC236}">
                <a16:creationId xmlns:a16="http://schemas.microsoft.com/office/drawing/2014/main" id="{AFAD9090-0CBE-4EF3-A622-72CCF9414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828" y="3113377"/>
            <a:ext cx="5432128" cy="271606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7173328-D08C-CA10-C21F-938358D5B777}"/>
              </a:ext>
            </a:extLst>
          </p:cNvPr>
          <p:cNvSpPr txBox="1"/>
          <p:nvPr/>
        </p:nvSpPr>
        <p:spPr>
          <a:xfrm>
            <a:off x="491603" y="1259017"/>
            <a:ext cx="11227377" cy="984885"/>
          </a:xfrm>
          <a:prstGeom prst="rect">
            <a:avLst/>
          </a:prstGeom>
          <a:noFill/>
        </p:spPr>
        <p:txBody>
          <a:bodyPr wrap="square" rtlCol="0">
            <a:spAutoFit/>
          </a:bodyPr>
          <a:lstStyle/>
          <a:p>
            <a:r>
              <a:rPr lang="en-US" altLang="ja-JP" sz="1600" b="1" u="sng"/>
              <a:t>1</a:t>
            </a:r>
            <a:r>
              <a:rPr lang="ja-JP" altLang="en-US" sz="1600" b="1" u="sng"/>
              <a:t>位　給料が上がらなかった・下がった　</a:t>
            </a:r>
          </a:p>
          <a:p>
            <a:r>
              <a:rPr lang="ja-JP" altLang="en-US" sz="1400"/>
              <a:t>最も多かった理由が、給料に関するものでした。やはり、収入に納得がいかないと、その職場を辞めたくなるエンジニアが多いのですね。</a:t>
            </a:r>
          </a:p>
          <a:p>
            <a:r>
              <a:rPr lang="ja-JP" altLang="en-US" sz="1400"/>
              <a:t>長年に渡って勤務していて、ある程度の責任ある仕事を任されているにもかかわらず、給料がそれに見合っていなければモチベーションも上がらないものです。</a:t>
            </a:r>
          </a:p>
        </p:txBody>
      </p:sp>
      <p:sp>
        <p:nvSpPr>
          <p:cNvPr id="7" name="テキスト ボックス 6">
            <a:extLst>
              <a:ext uri="{FF2B5EF4-FFF2-40B4-BE49-F238E27FC236}">
                <a16:creationId xmlns:a16="http://schemas.microsoft.com/office/drawing/2014/main" id="{C710F2F0-C6ED-7263-3711-FFADB3A7BB1A}"/>
              </a:ext>
            </a:extLst>
          </p:cNvPr>
          <p:cNvSpPr txBox="1"/>
          <p:nvPr/>
        </p:nvSpPr>
        <p:spPr>
          <a:xfrm>
            <a:off x="526402" y="2527154"/>
            <a:ext cx="5912571" cy="3600986"/>
          </a:xfrm>
          <a:prstGeom prst="rect">
            <a:avLst/>
          </a:prstGeom>
          <a:noFill/>
        </p:spPr>
        <p:txBody>
          <a:bodyPr wrap="square" rtlCol="0">
            <a:spAutoFit/>
          </a:bodyPr>
          <a:lstStyle/>
          <a:p>
            <a:r>
              <a:rPr lang="en-US" altLang="ja-JP" sz="1600" b="1" u="sng"/>
              <a:t>2</a:t>
            </a:r>
            <a:r>
              <a:rPr lang="ja-JP" altLang="en-US" sz="1600" b="1" u="sng"/>
              <a:t>位　自社では技術やスキルを伸ばせないと思った</a:t>
            </a:r>
          </a:p>
          <a:p>
            <a:r>
              <a:rPr lang="ja-JP" altLang="en-US" sz="1400"/>
              <a:t>そして、集計結果の第２位が、技術やスキルを伸ばせないと思ったことです。</a:t>
            </a:r>
            <a:r>
              <a:rPr lang="en-US" altLang="ja-JP" sz="1400"/>
              <a:t>36</a:t>
            </a:r>
            <a:r>
              <a:rPr lang="ja-JP" altLang="en-US" sz="1400"/>
              <a:t>％ですから、３人に１人以上の割合でこのように感じているということ。</a:t>
            </a:r>
          </a:p>
          <a:p>
            <a:r>
              <a:rPr lang="ja-JP" altLang="en-US" sz="1400"/>
              <a:t>技術力が全てのエンジニアにとって、やはりスキルアップは重要なテーマ。</a:t>
            </a:r>
          </a:p>
          <a:p>
            <a:r>
              <a:rPr lang="ja-JP" altLang="en-US" sz="1400"/>
              <a:t>特に、</a:t>
            </a:r>
            <a:r>
              <a:rPr lang="en-US" altLang="ja-JP" sz="1400"/>
              <a:t>20</a:t>
            </a:r>
            <a:r>
              <a:rPr lang="ja-JP" altLang="en-US" sz="1400"/>
              <a:t>代の若いエンジニアであれば、スキルを伸ばせない職場で働きたくないと考えるのは当たり前のことでしょう。</a:t>
            </a:r>
            <a:endParaRPr lang="en-US" altLang="ja-JP" sz="1400"/>
          </a:p>
          <a:p>
            <a:endParaRPr lang="en-US" altLang="ja-JP" sz="1400"/>
          </a:p>
          <a:p>
            <a:endParaRPr lang="ja-JP" altLang="en-US" sz="1400"/>
          </a:p>
          <a:p>
            <a:r>
              <a:rPr lang="en-US" altLang="ja-JP" sz="1600" b="1" u="sng"/>
              <a:t>3</a:t>
            </a:r>
            <a:r>
              <a:rPr lang="ja-JP" altLang="en-US" sz="1600" b="1" u="sng"/>
              <a:t>位　仕事で理不尽な目に合わされた</a:t>
            </a:r>
          </a:p>
          <a:p>
            <a:r>
              <a:rPr lang="ja-JP" altLang="en-US" sz="1400"/>
              <a:t>次に多かった回答が、仕事で理不尽な目にあわされたという理由です。無茶苦茶な対応をさせられたのであれば、どのようなエンジニアでも納得いかないものです。</a:t>
            </a:r>
          </a:p>
          <a:p>
            <a:r>
              <a:rPr lang="ja-JP" altLang="en-US" sz="1400"/>
              <a:t>もちろん、どのような仕事であっても、お客様の要望を無条件でのまなければいけないケースもあります。</a:t>
            </a:r>
          </a:p>
          <a:p>
            <a:r>
              <a:rPr lang="ja-JP" altLang="en-US" sz="1400"/>
              <a:t>しかし、それがあまりにも理不尽であれば、辞めたいと思うのは当たり前ですよね。</a:t>
            </a:r>
            <a:endParaRPr kumimoji="1" lang="ja-JP" altLang="en-US" sz="1400"/>
          </a:p>
        </p:txBody>
      </p:sp>
    </p:spTree>
    <p:extLst>
      <p:ext uri="{BB962C8B-B14F-4D97-AF65-F5344CB8AC3E}">
        <p14:creationId xmlns:p14="http://schemas.microsoft.com/office/powerpoint/2010/main" val="33682422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6" name="図 5">
            <a:extLst>
              <a:ext uri="{FF2B5EF4-FFF2-40B4-BE49-F238E27FC236}">
                <a16:creationId xmlns:a16="http://schemas.microsoft.com/office/drawing/2014/main" id="{4C7FE9C9-85C2-79DC-F3B8-BEA311E020EB}"/>
              </a:ext>
            </a:extLst>
          </p:cNvPr>
          <p:cNvPicPr>
            <a:picLocks noChangeAspect="1"/>
          </p:cNvPicPr>
          <p:nvPr/>
        </p:nvPicPr>
        <p:blipFill>
          <a:blip r:embed="rId2"/>
          <a:stretch>
            <a:fillRect/>
          </a:stretch>
        </p:blipFill>
        <p:spPr>
          <a:xfrm>
            <a:off x="267629" y="1565575"/>
            <a:ext cx="3781953" cy="4963218"/>
          </a:xfrm>
          <a:prstGeom prst="rect">
            <a:avLst/>
          </a:prstGeom>
        </p:spPr>
      </p:pic>
      <p:pic>
        <p:nvPicPr>
          <p:cNvPr id="9" name="図 8">
            <a:extLst>
              <a:ext uri="{FF2B5EF4-FFF2-40B4-BE49-F238E27FC236}">
                <a16:creationId xmlns:a16="http://schemas.microsoft.com/office/drawing/2014/main" id="{9606A972-B738-C8D1-8A31-D321AC1728A4}"/>
              </a:ext>
            </a:extLst>
          </p:cNvPr>
          <p:cNvPicPr>
            <a:picLocks noChangeAspect="1"/>
          </p:cNvPicPr>
          <p:nvPr/>
        </p:nvPicPr>
        <p:blipFill>
          <a:blip r:embed="rId3"/>
          <a:stretch>
            <a:fillRect/>
          </a:stretch>
        </p:blipFill>
        <p:spPr>
          <a:xfrm>
            <a:off x="6087269" y="1302114"/>
            <a:ext cx="3676419" cy="5555886"/>
          </a:xfrm>
          <a:prstGeom prst="rect">
            <a:avLst/>
          </a:prstGeom>
        </p:spPr>
      </p:pic>
    </p:spTree>
    <p:extLst>
      <p:ext uri="{BB962C8B-B14F-4D97-AF65-F5344CB8AC3E}">
        <p14:creationId xmlns:p14="http://schemas.microsoft.com/office/powerpoint/2010/main" val="36752331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5" name="図 4">
            <a:extLst>
              <a:ext uri="{FF2B5EF4-FFF2-40B4-BE49-F238E27FC236}">
                <a16:creationId xmlns:a16="http://schemas.microsoft.com/office/drawing/2014/main" id="{69321CE4-C503-ABBB-7DB7-E0780A1CF904}"/>
              </a:ext>
            </a:extLst>
          </p:cNvPr>
          <p:cNvPicPr>
            <a:picLocks noChangeAspect="1"/>
          </p:cNvPicPr>
          <p:nvPr/>
        </p:nvPicPr>
        <p:blipFill>
          <a:blip r:embed="rId2"/>
          <a:stretch>
            <a:fillRect/>
          </a:stretch>
        </p:blipFill>
        <p:spPr>
          <a:xfrm>
            <a:off x="285750" y="1302114"/>
            <a:ext cx="3862931" cy="5555886"/>
          </a:xfrm>
          <a:prstGeom prst="rect">
            <a:avLst/>
          </a:prstGeom>
        </p:spPr>
      </p:pic>
      <p:pic>
        <p:nvPicPr>
          <p:cNvPr id="8" name="図 7">
            <a:extLst>
              <a:ext uri="{FF2B5EF4-FFF2-40B4-BE49-F238E27FC236}">
                <a16:creationId xmlns:a16="http://schemas.microsoft.com/office/drawing/2014/main" id="{D5650666-F923-85FD-2EF9-B19CEE6C52E8}"/>
              </a:ext>
            </a:extLst>
          </p:cNvPr>
          <p:cNvPicPr>
            <a:picLocks noChangeAspect="1"/>
          </p:cNvPicPr>
          <p:nvPr/>
        </p:nvPicPr>
        <p:blipFill>
          <a:blip r:embed="rId3"/>
          <a:stretch>
            <a:fillRect/>
          </a:stretch>
        </p:blipFill>
        <p:spPr>
          <a:xfrm>
            <a:off x="6776425" y="1391954"/>
            <a:ext cx="3839111" cy="5153744"/>
          </a:xfrm>
          <a:prstGeom prst="rect">
            <a:avLst/>
          </a:prstGeom>
        </p:spPr>
      </p:pic>
    </p:spTree>
    <p:extLst>
      <p:ext uri="{BB962C8B-B14F-4D97-AF65-F5344CB8AC3E}">
        <p14:creationId xmlns:p14="http://schemas.microsoft.com/office/powerpoint/2010/main" val="8508675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6" name="図 5">
            <a:extLst>
              <a:ext uri="{FF2B5EF4-FFF2-40B4-BE49-F238E27FC236}">
                <a16:creationId xmlns:a16="http://schemas.microsoft.com/office/drawing/2014/main" id="{667EBC1B-F503-7205-3FAD-983F220F7A95}"/>
              </a:ext>
            </a:extLst>
          </p:cNvPr>
          <p:cNvPicPr>
            <a:picLocks noChangeAspect="1"/>
          </p:cNvPicPr>
          <p:nvPr/>
        </p:nvPicPr>
        <p:blipFill>
          <a:blip r:embed="rId2"/>
          <a:stretch>
            <a:fillRect/>
          </a:stretch>
        </p:blipFill>
        <p:spPr>
          <a:xfrm>
            <a:off x="267629" y="1463621"/>
            <a:ext cx="3705742" cy="4753638"/>
          </a:xfrm>
          <a:prstGeom prst="rect">
            <a:avLst/>
          </a:prstGeom>
        </p:spPr>
      </p:pic>
      <p:pic>
        <p:nvPicPr>
          <p:cNvPr id="9" name="図 8">
            <a:extLst>
              <a:ext uri="{FF2B5EF4-FFF2-40B4-BE49-F238E27FC236}">
                <a16:creationId xmlns:a16="http://schemas.microsoft.com/office/drawing/2014/main" id="{1503EFD2-B5D2-DB4B-3C39-11095A4F97EC}"/>
              </a:ext>
            </a:extLst>
          </p:cNvPr>
          <p:cNvPicPr>
            <a:picLocks noChangeAspect="1"/>
          </p:cNvPicPr>
          <p:nvPr/>
        </p:nvPicPr>
        <p:blipFill>
          <a:blip r:embed="rId3"/>
          <a:stretch>
            <a:fillRect/>
          </a:stretch>
        </p:blipFill>
        <p:spPr>
          <a:xfrm>
            <a:off x="6704814" y="1302114"/>
            <a:ext cx="3618214" cy="5555886"/>
          </a:xfrm>
          <a:prstGeom prst="rect">
            <a:avLst/>
          </a:prstGeom>
        </p:spPr>
      </p:pic>
    </p:spTree>
    <p:extLst>
      <p:ext uri="{BB962C8B-B14F-4D97-AF65-F5344CB8AC3E}">
        <p14:creationId xmlns:p14="http://schemas.microsoft.com/office/powerpoint/2010/main" val="21703098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5" name="図 4">
            <a:extLst>
              <a:ext uri="{FF2B5EF4-FFF2-40B4-BE49-F238E27FC236}">
                <a16:creationId xmlns:a16="http://schemas.microsoft.com/office/drawing/2014/main" id="{BAEE7964-BD1A-A9AC-DE1C-14667AE8B4BB}"/>
              </a:ext>
            </a:extLst>
          </p:cNvPr>
          <p:cNvPicPr>
            <a:picLocks noChangeAspect="1"/>
          </p:cNvPicPr>
          <p:nvPr/>
        </p:nvPicPr>
        <p:blipFill>
          <a:blip r:embed="rId2"/>
          <a:stretch>
            <a:fillRect/>
          </a:stretch>
        </p:blipFill>
        <p:spPr>
          <a:xfrm>
            <a:off x="267629" y="1436137"/>
            <a:ext cx="3781953" cy="5315692"/>
          </a:xfrm>
          <a:prstGeom prst="rect">
            <a:avLst/>
          </a:prstGeom>
        </p:spPr>
      </p:pic>
      <p:pic>
        <p:nvPicPr>
          <p:cNvPr id="8" name="図 7">
            <a:extLst>
              <a:ext uri="{FF2B5EF4-FFF2-40B4-BE49-F238E27FC236}">
                <a16:creationId xmlns:a16="http://schemas.microsoft.com/office/drawing/2014/main" id="{D3AEA205-6177-1D09-5373-326180E9CB51}"/>
              </a:ext>
            </a:extLst>
          </p:cNvPr>
          <p:cNvPicPr>
            <a:picLocks noChangeAspect="1"/>
          </p:cNvPicPr>
          <p:nvPr/>
        </p:nvPicPr>
        <p:blipFill>
          <a:blip r:embed="rId3"/>
          <a:stretch>
            <a:fillRect/>
          </a:stretch>
        </p:blipFill>
        <p:spPr>
          <a:xfrm>
            <a:off x="6087269" y="1354068"/>
            <a:ext cx="3896269" cy="4972744"/>
          </a:xfrm>
          <a:prstGeom prst="rect">
            <a:avLst/>
          </a:prstGeom>
        </p:spPr>
      </p:pic>
    </p:spTree>
    <p:extLst>
      <p:ext uri="{BB962C8B-B14F-4D97-AF65-F5344CB8AC3E}">
        <p14:creationId xmlns:p14="http://schemas.microsoft.com/office/powerpoint/2010/main" val="36931633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6" name="図 5">
            <a:extLst>
              <a:ext uri="{FF2B5EF4-FFF2-40B4-BE49-F238E27FC236}">
                <a16:creationId xmlns:a16="http://schemas.microsoft.com/office/drawing/2014/main" id="{807C9222-5EFD-7546-1628-CB33EFD9FDF3}"/>
              </a:ext>
            </a:extLst>
          </p:cNvPr>
          <p:cNvPicPr>
            <a:picLocks noChangeAspect="1"/>
          </p:cNvPicPr>
          <p:nvPr/>
        </p:nvPicPr>
        <p:blipFill>
          <a:blip r:embed="rId2"/>
          <a:stretch>
            <a:fillRect/>
          </a:stretch>
        </p:blipFill>
        <p:spPr>
          <a:xfrm>
            <a:off x="267629" y="1565575"/>
            <a:ext cx="3877216" cy="4963218"/>
          </a:xfrm>
          <a:prstGeom prst="rect">
            <a:avLst/>
          </a:prstGeom>
        </p:spPr>
      </p:pic>
      <p:pic>
        <p:nvPicPr>
          <p:cNvPr id="9" name="図 8">
            <a:extLst>
              <a:ext uri="{FF2B5EF4-FFF2-40B4-BE49-F238E27FC236}">
                <a16:creationId xmlns:a16="http://schemas.microsoft.com/office/drawing/2014/main" id="{C5ECC8B3-6E4D-40D5-B8F4-97048645377C}"/>
              </a:ext>
            </a:extLst>
          </p:cNvPr>
          <p:cNvPicPr>
            <a:picLocks noChangeAspect="1"/>
          </p:cNvPicPr>
          <p:nvPr/>
        </p:nvPicPr>
        <p:blipFill>
          <a:blip r:embed="rId3"/>
          <a:stretch>
            <a:fillRect/>
          </a:stretch>
        </p:blipFill>
        <p:spPr>
          <a:xfrm>
            <a:off x="6087269" y="1115582"/>
            <a:ext cx="3820058" cy="5506218"/>
          </a:xfrm>
          <a:prstGeom prst="rect">
            <a:avLst/>
          </a:prstGeom>
        </p:spPr>
      </p:pic>
    </p:spTree>
    <p:extLst>
      <p:ext uri="{BB962C8B-B14F-4D97-AF65-F5344CB8AC3E}">
        <p14:creationId xmlns:p14="http://schemas.microsoft.com/office/powerpoint/2010/main" val="3306015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5" name="図 4">
            <a:extLst>
              <a:ext uri="{FF2B5EF4-FFF2-40B4-BE49-F238E27FC236}">
                <a16:creationId xmlns:a16="http://schemas.microsoft.com/office/drawing/2014/main" id="{4CFAD6F1-42B9-5545-17EF-06C81A42C709}"/>
              </a:ext>
            </a:extLst>
          </p:cNvPr>
          <p:cNvPicPr>
            <a:picLocks noChangeAspect="1"/>
          </p:cNvPicPr>
          <p:nvPr/>
        </p:nvPicPr>
        <p:blipFill>
          <a:blip r:embed="rId2"/>
          <a:stretch>
            <a:fillRect/>
          </a:stretch>
        </p:blipFill>
        <p:spPr>
          <a:xfrm>
            <a:off x="267629" y="1330252"/>
            <a:ext cx="3820058" cy="5020376"/>
          </a:xfrm>
          <a:prstGeom prst="rect">
            <a:avLst/>
          </a:prstGeom>
        </p:spPr>
      </p:pic>
      <p:pic>
        <p:nvPicPr>
          <p:cNvPr id="8" name="図 7">
            <a:extLst>
              <a:ext uri="{FF2B5EF4-FFF2-40B4-BE49-F238E27FC236}">
                <a16:creationId xmlns:a16="http://schemas.microsoft.com/office/drawing/2014/main" id="{A970A0D8-051B-0947-405B-E46A696F6092}"/>
              </a:ext>
            </a:extLst>
          </p:cNvPr>
          <p:cNvPicPr>
            <a:picLocks noChangeAspect="1"/>
          </p:cNvPicPr>
          <p:nvPr/>
        </p:nvPicPr>
        <p:blipFill>
          <a:blip r:embed="rId3"/>
          <a:stretch>
            <a:fillRect/>
          </a:stretch>
        </p:blipFill>
        <p:spPr>
          <a:xfrm>
            <a:off x="6465296" y="929051"/>
            <a:ext cx="4086795" cy="5811061"/>
          </a:xfrm>
          <a:prstGeom prst="rect">
            <a:avLst/>
          </a:prstGeom>
        </p:spPr>
      </p:pic>
    </p:spTree>
    <p:extLst>
      <p:ext uri="{BB962C8B-B14F-4D97-AF65-F5344CB8AC3E}">
        <p14:creationId xmlns:p14="http://schemas.microsoft.com/office/powerpoint/2010/main" val="34548222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6" name="図 5">
            <a:extLst>
              <a:ext uri="{FF2B5EF4-FFF2-40B4-BE49-F238E27FC236}">
                <a16:creationId xmlns:a16="http://schemas.microsoft.com/office/drawing/2014/main" id="{5C7EDD9A-8354-D3F2-0BC8-79353DE30A7F}"/>
              </a:ext>
            </a:extLst>
          </p:cNvPr>
          <p:cNvPicPr>
            <a:picLocks noChangeAspect="1"/>
          </p:cNvPicPr>
          <p:nvPr/>
        </p:nvPicPr>
        <p:blipFill>
          <a:blip r:embed="rId2"/>
          <a:stretch>
            <a:fillRect/>
          </a:stretch>
        </p:blipFill>
        <p:spPr>
          <a:xfrm>
            <a:off x="267629" y="1565575"/>
            <a:ext cx="3820058" cy="4667901"/>
          </a:xfrm>
          <a:prstGeom prst="rect">
            <a:avLst/>
          </a:prstGeom>
        </p:spPr>
      </p:pic>
      <p:pic>
        <p:nvPicPr>
          <p:cNvPr id="9" name="図 8">
            <a:extLst>
              <a:ext uri="{FF2B5EF4-FFF2-40B4-BE49-F238E27FC236}">
                <a16:creationId xmlns:a16="http://schemas.microsoft.com/office/drawing/2014/main" id="{E9E35437-09E9-D3E0-8307-DE595DFE7FF2}"/>
              </a:ext>
            </a:extLst>
          </p:cNvPr>
          <p:cNvPicPr>
            <a:picLocks noChangeAspect="1"/>
          </p:cNvPicPr>
          <p:nvPr/>
        </p:nvPicPr>
        <p:blipFill>
          <a:blip r:embed="rId3"/>
          <a:stretch>
            <a:fillRect/>
          </a:stretch>
        </p:blipFill>
        <p:spPr>
          <a:xfrm>
            <a:off x="6175233" y="1369453"/>
            <a:ext cx="3858163" cy="5382376"/>
          </a:xfrm>
          <a:prstGeom prst="rect">
            <a:avLst/>
          </a:prstGeom>
        </p:spPr>
      </p:pic>
    </p:spTree>
    <p:extLst>
      <p:ext uri="{BB962C8B-B14F-4D97-AF65-F5344CB8AC3E}">
        <p14:creationId xmlns:p14="http://schemas.microsoft.com/office/powerpoint/2010/main" val="3197041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5" name="図 4">
            <a:extLst>
              <a:ext uri="{FF2B5EF4-FFF2-40B4-BE49-F238E27FC236}">
                <a16:creationId xmlns:a16="http://schemas.microsoft.com/office/drawing/2014/main" id="{FCE3D3B6-66A6-F3E9-DE35-09D8C2592D02}"/>
              </a:ext>
            </a:extLst>
          </p:cNvPr>
          <p:cNvPicPr>
            <a:picLocks noChangeAspect="1"/>
          </p:cNvPicPr>
          <p:nvPr/>
        </p:nvPicPr>
        <p:blipFill>
          <a:blip r:embed="rId2"/>
          <a:stretch>
            <a:fillRect/>
          </a:stretch>
        </p:blipFill>
        <p:spPr>
          <a:xfrm>
            <a:off x="408060" y="1302114"/>
            <a:ext cx="3406962" cy="5415277"/>
          </a:xfrm>
          <a:prstGeom prst="rect">
            <a:avLst/>
          </a:prstGeom>
        </p:spPr>
      </p:pic>
      <p:pic>
        <p:nvPicPr>
          <p:cNvPr id="8" name="図 7">
            <a:extLst>
              <a:ext uri="{FF2B5EF4-FFF2-40B4-BE49-F238E27FC236}">
                <a16:creationId xmlns:a16="http://schemas.microsoft.com/office/drawing/2014/main" id="{1E584251-531C-AD45-1105-850A1ACE3BFE}"/>
              </a:ext>
            </a:extLst>
          </p:cNvPr>
          <p:cNvPicPr>
            <a:picLocks noChangeAspect="1"/>
          </p:cNvPicPr>
          <p:nvPr/>
        </p:nvPicPr>
        <p:blipFill>
          <a:blip r:embed="rId3"/>
          <a:stretch>
            <a:fillRect/>
          </a:stretch>
        </p:blipFill>
        <p:spPr>
          <a:xfrm>
            <a:off x="6603720" y="1302114"/>
            <a:ext cx="3743847" cy="5430008"/>
          </a:xfrm>
          <a:prstGeom prst="rect">
            <a:avLst/>
          </a:prstGeom>
        </p:spPr>
      </p:pic>
    </p:spTree>
    <p:extLst>
      <p:ext uri="{BB962C8B-B14F-4D97-AF65-F5344CB8AC3E}">
        <p14:creationId xmlns:p14="http://schemas.microsoft.com/office/powerpoint/2010/main" val="10877470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6" name="図 5">
            <a:extLst>
              <a:ext uri="{FF2B5EF4-FFF2-40B4-BE49-F238E27FC236}">
                <a16:creationId xmlns:a16="http://schemas.microsoft.com/office/drawing/2014/main" id="{4FBC211A-8EB1-A3CD-CFE3-EA3CB38BE123}"/>
              </a:ext>
            </a:extLst>
          </p:cNvPr>
          <p:cNvPicPr>
            <a:picLocks noChangeAspect="1"/>
          </p:cNvPicPr>
          <p:nvPr/>
        </p:nvPicPr>
        <p:blipFill>
          <a:blip r:embed="rId2"/>
          <a:stretch>
            <a:fillRect/>
          </a:stretch>
        </p:blipFill>
        <p:spPr>
          <a:xfrm>
            <a:off x="267629" y="1377443"/>
            <a:ext cx="3991532" cy="5001323"/>
          </a:xfrm>
          <a:prstGeom prst="rect">
            <a:avLst/>
          </a:prstGeom>
        </p:spPr>
      </p:pic>
      <p:pic>
        <p:nvPicPr>
          <p:cNvPr id="9" name="図 8">
            <a:extLst>
              <a:ext uri="{FF2B5EF4-FFF2-40B4-BE49-F238E27FC236}">
                <a16:creationId xmlns:a16="http://schemas.microsoft.com/office/drawing/2014/main" id="{D4A4F488-260C-FAB3-AD6D-C050927B1B95}"/>
              </a:ext>
            </a:extLst>
          </p:cNvPr>
          <p:cNvPicPr>
            <a:picLocks noChangeAspect="1"/>
          </p:cNvPicPr>
          <p:nvPr/>
        </p:nvPicPr>
        <p:blipFill>
          <a:blip r:embed="rId3"/>
          <a:stretch>
            <a:fillRect/>
          </a:stretch>
        </p:blipFill>
        <p:spPr>
          <a:xfrm>
            <a:off x="6105292" y="1377443"/>
            <a:ext cx="3686689" cy="3419952"/>
          </a:xfrm>
          <a:prstGeom prst="rect">
            <a:avLst/>
          </a:prstGeom>
        </p:spPr>
      </p:pic>
    </p:spTree>
    <p:extLst>
      <p:ext uri="{BB962C8B-B14F-4D97-AF65-F5344CB8AC3E}">
        <p14:creationId xmlns:p14="http://schemas.microsoft.com/office/powerpoint/2010/main" val="17491858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520F301-35AA-1C97-B220-9B076CE4A977}"/>
              </a:ext>
            </a:extLst>
          </p:cNvPr>
          <p:cNvSpPr/>
          <p:nvPr/>
        </p:nvSpPr>
        <p:spPr>
          <a:xfrm>
            <a:off x="0" y="1302114"/>
            <a:ext cx="12192000" cy="5076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8B01A70-F02B-D879-81B4-BC0E3FA028E3}"/>
              </a:ext>
            </a:extLst>
          </p:cNvPr>
          <p:cNvSpPr>
            <a:spLocks noGrp="1"/>
          </p:cNvSpPr>
          <p:nvPr>
            <p:ph type="title"/>
          </p:nvPr>
        </p:nvSpPr>
        <p:spPr/>
        <p:txBody>
          <a:bodyPr/>
          <a:lstStyle/>
          <a:p>
            <a:r>
              <a:rPr lang="en-US" altLang="ja-JP"/>
              <a:t>1-2-4.</a:t>
            </a:r>
            <a:r>
              <a:rPr lang="ja-JP" altLang="en-US"/>
              <a:t>データベース</a:t>
            </a:r>
            <a:endParaRPr kumimoji="1" lang="ja-JP" altLang="en-US"/>
          </a:p>
        </p:txBody>
      </p:sp>
      <p:pic>
        <p:nvPicPr>
          <p:cNvPr id="5" name="図 4">
            <a:extLst>
              <a:ext uri="{FF2B5EF4-FFF2-40B4-BE49-F238E27FC236}">
                <a16:creationId xmlns:a16="http://schemas.microsoft.com/office/drawing/2014/main" id="{7254BD2E-F44D-1036-09EE-F0882CD715F2}"/>
              </a:ext>
            </a:extLst>
          </p:cNvPr>
          <p:cNvPicPr>
            <a:picLocks noChangeAspect="1"/>
          </p:cNvPicPr>
          <p:nvPr/>
        </p:nvPicPr>
        <p:blipFill>
          <a:blip r:embed="rId2"/>
          <a:stretch>
            <a:fillRect/>
          </a:stretch>
        </p:blipFill>
        <p:spPr>
          <a:xfrm>
            <a:off x="267629" y="1565575"/>
            <a:ext cx="3962953" cy="5077534"/>
          </a:xfrm>
          <a:prstGeom prst="rect">
            <a:avLst/>
          </a:prstGeom>
        </p:spPr>
      </p:pic>
      <p:pic>
        <p:nvPicPr>
          <p:cNvPr id="8" name="図 7">
            <a:extLst>
              <a:ext uri="{FF2B5EF4-FFF2-40B4-BE49-F238E27FC236}">
                <a16:creationId xmlns:a16="http://schemas.microsoft.com/office/drawing/2014/main" id="{485D341D-2A6F-1302-2416-0A7916DDA96B}"/>
              </a:ext>
            </a:extLst>
          </p:cNvPr>
          <p:cNvPicPr>
            <a:picLocks noChangeAspect="1"/>
          </p:cNvPicPr>
          <p:nvPr/>
        </p:nvPicPr>
        <p:blipFill>
          <a:blip r:embed="rId3"/>
          <a:stretch>
            <a:fillRect/>
          </a:stretch>
        </p:blipFill>
        <p:spPr>
          <a:xfrm>
            <a:off x="6733394" y="1104097"/>
            <a:ext cx="3734321" cy="5753903"/>
          </a:xfrm>
          <a:prstGeom prst="rect">
            <a:avLst/>
          </a:prstGeom>
        </p:spPr>
      </p:pic>
    </p:spTree>
    <p:extLst>
      <p:ext uri="{BB962C8B-B14F-4D97-AF65-F5344CB8AC3E}">
        <p14:creationId xmlns:p14="http://schemas.microsoft.com/office/powerpoint/2010/main" val="7223582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2">
      <a:majorFont>
        <a:latin typeface="BIZ UDPゴシック"/>
        <a:ea typeface="BIZ UDPゴシック"/>
        <a:cs typeface=""/>
      </a:majorFont>
      <a:minorFont>
        <a:latin typeface="BIZ UDPゴシック"/>
        <a:ea typeface="BIZ UD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3995</TotalTime>
  <Words>14521</Words>
  <Application>Microsoft Office PowerPoint</Application>
  <PresentationFormat>ワイド画面</PresentationFormat>
  <Paragraphs>925</Paragraphs>
  <Slides>167</Slides>
  <Notes>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167</vt:i4>
      </vt:variant>
    </vt:vector>
  </HeadingPairs>
  <TitlesOfParts>
    <vt:vector size="173" baseType="lpstr">
      <vt:lpstr>BIZ UDPゴシック</vt:lpstr>
      <vt:lpstr>Noto Sans CJK JP</vt:lpstr>
      <vt:lpstr>游ゴシック</vt:lpstr>
      <vt:lpstr>Arial</vt:lpstr>
      <vt:lpstr>Wingdings</vt:lpstr>
      <vt:lpstr>Office テーマ</vt:lpstr>
      <vt:lpstr>若者正社員チャレンジ事業 　　 IT技術者(プログラマ)実習カリキュラム</vt:lpstr>
      <vt:lpstr>はじめに</vt:lpstr>
      <vt:lpstr>はじめに</vt:lpstr>
      <vt:lpstr>実習目的と達成目標</vt:lpstr>
      <vt:lpstr>目次</vt:lpstr>
      <vt:lpstr>目次</vt:lpstr>
      <vt:lpstr>1-1.技術者としての心構え</vt:lpstr>
      <vt:lpstr>1-1.技術者としての心構え</vt:lpstr>
      <vt:lpstr>1-1.技術者としての心構え</vt:lpstr>
      <vt:lpstr>1-1.技術者としての心構え</vt:lpstr>
      <vt:lpstr>1-1-1.IT技術者のイメージ</vt:lpstr>
      <vt:lpstr>1-1-1.IT技術者のイメージ</vt:lpstr>
      <vt:lpstr>1-1-1.IT技術者のイメージ</vt:lpstr>
      <vt:lpstr>1-1-1.IT技術者のイメージ</vt:lpstr>
      <vt:lpstr>1-1-1.IT技術者のイメージ</vt:lpstr>
      <vt:lpstr>1-1-1.IT技術者のイメージ</vt:lpstr>
      <vt:lpstr>1-1-1.IT技術者のイメージ</vt:lpstr>
      <vt:lpstr>1-1-1.IT技術者のイメージ</vt:lpstr>
      <vt:lpstr>1-1-2.技術分野のご紹介</vt:lpstr>
      <vt:lpstr>1-1-2.技術分野のご紹介</vt:lpstr>
      <vt:lpstr>1-1-2.技術分野のご紹介</vt:lpstr>
      <vt:lpstr>1-1-2.技術分野のご紹介</vt:lpstr>
      <vt:lpstr>1-1-2.技術分野のご紹介</vt:lpstr>
      <vt:lpstr>1-1-2.技術分野のご紹介</vt:lpstr>
      <vt:lpstr>1-1-2.技術分野のご紹介</vt:lpstr>
      <vt:lpstr>1-1-3.マクロシステムの理念/方針</vt:lpstr>
      <vt:lpstr>1-1-3.マクロシステムの理念/方針</vt:lpstr>
      <vt:lpstr>1-1-3.マクロシステムの理念/方針</vt:lpstr>
      <vt:lpstr>1-1-3.マクロシステムの理念/方針</vt:lpstr>
      <vt:lpstr>1-1-3.マクロシステムの理念/方針</vt:lpstr>
      <vt:lpstr>1-1-3.マクロシステムの理念/方針</vt:lpstr>
      <vt:lpstr>1-1-3.マクロシステムの理念/方針</vt:lpstr>
      <vt:lpstr>1-1-4.キャリアデザイン</vt:lpstr>
      <vt:lpstr>1-1-4.キャリアデザイン</vt:lpstr>
      <vt:lpstr>1-1-4.キャリアデザイン</vt:lpstr>
      <vt:lpstr>1-1-4.キャリアデザイン</vt:lpstr>
      <vt:lpstr>1-1-4.キャリアデザイン</vt:lpstr>
      <vt:lpstr>1-1-4.キャリアデザイン</vt:lpstr>
      <vt:lpstr>1-1-4.キャリアデザイン</vt:lpstr>
      <vt:lpstr>1-1-4.キャリアデザイン</vt:lpstr>
      <vt:lpstr>1-1-4.キャリアデザイン</vt:lpstr>
      <vt:lpstr>1-1-4.キャリアデザイン</vt:lpstr>
      <vt:lpstr>1-1-4.キャリアデザイン</vt:lpstr>
      <vt:lpstr>1-1-4.キャリアデザイン</vt:lpstr>
      <vt:lpstr>1-1-4.キャリアデザイン</vt:lpstr>
      <vt:lpstr>1-1-4.キャリアデザイン</vt:lpstr>
      <vt:lpstr>1-1-5.経験からのアドバイス</vt:lpstr>
      <vt:lpstr>1-1-5.経験からのアドバイス</vt:lpstr>
      <vt:lpstr>1-1-5.経験からのアドバイス</vt:lpstr>
      <vt:lpstr>【参考】</vt:lpstr>
      <vt:lpstr>1-1-5.経験からのアドバイス</vt:lpstr>
      <vt:lpstr>1-1-5.経験からのアドバイス</vt:lpstr>
      <vt:lpstr>1-2.情報処理基本</vt:lpstr>
      <vt:lpstr>1-2.情報処理基本</vt:lpstr>
      <vt:lpstr>1-2-1.ハードウェア</vt:lpstr>
      <vt:lpstr>1-2-1.ハードウェア</vt:lpstr>
      <vt:lpstr>1-2-1.ハードウェア</vt:lpstr>
      <vt:lpstr>1-2-1.ハードウェア</vt:lpstr>
      <vt:lpstr>1-2-1.ハードウェア</vt:lpstr>
      <vt:lpstr>1-2-1.ハードウェア</vt:lpstr>
      <vt:lpstr>1-2-1.ハードウェア</vt:lpstr>
      <vt:lpstr>1-2-1.ハードウェア</vt:lpstr>
      <vt:lpstr>1-2-1.ハードウェア</vt:lpstr>
      <vt:lpstr>1-2-1.ハードウェア</vt:lpstr>
      <vt:lpstr>1-2-1.ハードウェア</vt:lpstr>
      <vt:lpstr>1-2-1.ハードウェア</vt:lpstr>
      <vt:lpstr>1-2-2.ソフトウェア</vt:lpstr>
      <vt:lpstr>1-2-2.ソフトウェア</vt:lpstr>
      <vt:lpstr>1-2-2.ソフトウェア</vt:lpstr>
      <vt:lpstr>1-2-2.ソフトウェア</vt:lpstr>
      <vt:lpstr>1-2-2.ソフトウェア</vt:lpstr>
      <vt:lpstr>1-2-2.ソフトウェア</vt:lpstr>
      <vt:lpstr>1-2-3.ネットワーク</vt:lpstr>
      <vt:lpstr>1-2-3.ネットワーク</vt:lpstr>
      <vt:lpstr>1-2-3.ネットワーク</vt:lpstr>
      <vt:lpstr>1-2-3.ネットワーク</vt:lpstr>
      <vt:lpstr>1-2-3.ネットワーク</vt:lpstr>
      <vt:lpstr>1-2-3.ネットワーク</vt:lpstr>
      <vt:lpstr>1-2-3.ネットワーク</vt:lpstr>
      <vt:lpstr>1-2-3.ネットワーク</vt:lpstr>
      <vt:lpstr>1-2-3.ネットワーク</vt:lpstr>
      <vt:lpstr>1-2-3.ネットワーク</vt:lpstr>
      <vt:lpstr>1-2-3.ネットワーク</vt:lpstr>
      <vt:lpstr>1-2-3.ネットワーク</vt:lpstr>
      <vt:lpstr>1-2-3.ネットワーク</vt:lpstr>
      <vt:lpstr>1-2-3.ネットワーク</vt:lpstr>
      <vt:lpstr>1-2-3.ネットワーク</vt:lpstr>
      <vt:lpstr>1-2-4.データベース</vt:lpstr>
      <vt:lpstr>1-2-4.データベース</vt:lpstr>
      <vt:lpstr>1-2-4.データベース</vt:lpstr>
      <vt:lpstr>1-2-4.データベース</vt:lpstr>
      <vt:lpstr>1-2-4.データベース</vt:lpstr>
      <vt:lpstr>1-2-4.データベース</vt:lpstr>
      <vt:lpstr>1-2-4.データベース</vt:lpstr>
      <vt:lpstr>1-2-4.データベース</vt:lpstr>
      <vt:lpstr>1-2-4.データベース</vt:lpstr>
      <vt:lpstr>1-2-4.データベース</vt:lpstr>
      <vt:lpstr>1-2-4.データベース</vt:lpstr>
      <vt:lpstr>1-2-4.データベース</vt:lpstr>
      <vt:lpstr>1-2-4.データベース</vt:lpstr>
      <vt:lpstr>1-2-4.データベース</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1-2-5.アルゴリズムとデータ構造</vt:lpstr>
      <vt:lpstr>1-2-6.システム開発</vt:lpstr>
      <vt:lpstr>1-2-6.システム開発</vt:lpstr>
      <vt:lpstr>1-2-6.システム開発</vt:lpstr>
      <vt:lpstr>1-2-6.システム開発</vt:lpstr>
      <vt:lpstr>1-2-6.システム開発</vt:lpstr>
      <vt:lpstr>1-2-6.システム開発</vt:lpstr>
      <vt:lpstr>1-2-6.システム開発</vt:lpstr>
      <vt:lpstr>1-2-7.プログラミング</vt:lpstr>
      <vt:lpstr>1-2-7.プログラミング</vt:lpstr>
      <vt:lpstr>1-2-7.プログラミング</vt:lpstr>
      <vt:lpstr>1-2-7.プログラミング</vt:lpstr>
      <vt:lpstr>1-2-7.プログラミング</vt:lpstr>
      <vt:lpstr>1-2-7.プログラミング</vt:lpstr>
      <vt:lpstr>1-2-7.プログラミング</vt:lpstr>
      <vt:lpstr>1-2-7.プログラミング</vt:lpstr>
      <vt:lpstr>1-2-7.プログラミング</vt:lpstr>
      <vt:lpstr>1-2-7.プログラミング</vt:lpstr>
      <vt:lpstr>1-2-8.セキュリティ</vt:lpstr>
      <vt:lpstr>1-2-8.セキュリティ</vt:lpstr>
      <vt:lpstr>1-2-8.セキュリティ</vt:lpstr>
      <vt:lpstr>1-2-8.セキュリティ</vt:lpstr>
      <vt:lpstr>1-2-8.セキュリティ</vt:lpstr>
      <vt:lpstr>1-2-8.セキュリティ</vt:lpstr>
      <vt:lpstr>1-2-8.セキュリティ</vt:lpstr>
      <vt:lpstr>1-2-8.セキュリティ</vt:lpstr>
      <vt:lpstr>【参考】参考図書</vt:lpstr>
      <vt:lpstr>1-3.迷った時の考え方、調査の仕方</vt:lpstr>
      <vt:lpstr>1-3.迷った時の考え方、調査の仕方</vt:lpstr>
      <vt:lpstr>1-3-1.迷ったとき、どうしますか？</vt:lpstr>
      <vt:lpstr>1-3-1.迷ったとき、どうしますか？</vt:lpstr>
      <vt:lpstr>1-3-1.迷ったとき、どうしますか？</vt:lpstr>
      <vt:lpstr>1-3-1.迷ったとき、どうしますか？</vt:lpstr>
      <vt:lpstr>1-3-1.迷ったとき、どうしますか？</vt:lpstr>
      <vt:lpstr>1-3-1.迷ったとき、どうしますか？</vt:lpstr>
      <vt:lpstr>1-3-1.迷ったとき、どうしますか？</vt:lpstr>
      <vt:lpstr>1-3-1.迷ったとき、どうしますか？</vt:lpstr>
      <vt:lpstr>1-3-1.迷ったとき、どうしますか？</vt:lpstr>
      <vt:lpstr>1-3-1.迷ったとき、どうしますか？</vt:lpstr>
      <vt:lpstr>1-3-1.学びの場</vt:lpstr>
      <vt:lpstr>1-3-1.学びの場</vt:lpstr>
      <vt:lpstr>1-3-1.学びの場</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学習サイト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若者正社員チャレンジ事業</dc:title>
  <dc:creator>マクロシステム株式会社</dc:creator>
  <cp:lastModifiedBy>user</cp:lastModifiedBy>
  <cp:revision>120</cp:revision>
  <cp:lastPrinted>2023-08-08T04:00:20Z</cp:lastPrinted>
  <dcterms:created xsi:type="dcterms:W3CDTF">2023-08-04T04:42:45Z</dcterms:created>
  <dcterms:modified xsi:type="dcterms:W3CDTF">2024-01-10T10:52:08Z</dcterms:modified>
</cp:coreProperties>
</file>